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320" r:id="rId7"/>
    <p:sldId id="321" r:id="rId8"/>
    <p:sldId id="324" r:id="rId9"/>
    <p:sldId id="325" r:id="rId10"/>
    <p:sldId id="326" r:id="rId11"/>
    <p:sldId id="327" r:id="rId12"/>
    <p:sldId id="328" r:id="rId13"/>
    <p:sldId id="329" r:id="rId14"/>
    <p:sldId id="330" r:id="rId15"/>
    <p:sldId id="332" r:id="rId16"/>
    <p:sldId id="262" r:id="rId17"/>
    <p:sldId id="334" r:id="rId18"/>
    <p:sldId id="309" r:id="rId19"/>
    <p:sldId id="310" r:id="rId20"/>
    <p:sldId id="312" r:id="rId21"/>
    <p:sldId id="313" r:id="rId22"/>
    <p:sldId id="314" r:id="rId23"/>
    <p:sldId id="315" r:id="rId24"/>
    <p:sldId id="316" r:id="rId25"/>
    <p:sldId id="318" r:id="rId26"/>
    <p:sldId id="319" r:id="rId27"/>
    <p:sldId id="263" r:id="rId28"/>
    <p:sldId id="270" r:id="rId29"/>
    <p:sldId id="335" r:id="rId30"/>
    <p:sldId id="279" r:id="rId31"/>
    <p:sldId id="336" r:id="rId32"/>
    <p:sldId id="285" r:id="rId33"/>
    <p:sldId id="288" r:id="rId34"/>
    <p:sldId id="292" r:id="rId35"/>
    <p:sldId id="293" r:id="rId36"/>
    <p:sldId id="294" r:id="rId37"/>
    <p:sldId id="296" r:id="rId38"/>
    <p:sldId id="297" r:id="rId39"/>
    <p:sldId id="305" r:id="rId40"/>
    <p:sldId id="300" r:id="rId41"/>
    <p:sldId id="264" r:id="rId42"/>
    <p:sldId id="333" r:id="rId43"/>
    <p:sldId id="307" r:id="rId44"/>
    <p:sldId id="269" r:id="rId45"/>
    <p:sldId id="26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heus lima" initials="ml" lastIdx="1" clrIdx="0">
    <p:extLst>
      <p:ext uri="{19B8F6BF-5375-455C-9EA6-DF929625EA0E}">
        <p15:presenceInfo xmlns:p15="http://schemas.microsoft.com/office/powerpoint/2012/main" userId="75e276146b8478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Estilo Médio 3 - Ênfase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é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Estilo Claro 2 - Ênfase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83117" autoAdjust="0"/>
  </p:normalViewPr>
  <p:slideViewPr>
    <p:cSldViewPr snapToGrid="0">
      <p:cViewPr varScale="1">
        <p:scale>
          <a:sx n="60" d="100"/>
          <a:sy n="60" d="100"/>
        </p:scale>
        <p:origin x="1116" y="60"/>
      </p:cViewPr>
      <p:guideLst/>
    </p:cSldViewPr>
  </p:slideViewPr>
  <p:outlineViewPr>
    <p:cViewPr>
      <p:scale>
        <a:sx n="33" d="100"/>
        <a:sy n="33" d="100"/>
      </p:scale>
      <p:origin x="0" y="-2706"/>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A0974-E9AC-4734-9666-59D1BE15CB8B}" type="datetimeFigureOut">
              <a:rPr lang="pt-BR" smtClean="0"/>
              <a:t>04/02/2021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494958-43B6-4978-A99D-9D6140777EFF}" type="slidenum">
              <a:rPr lang="pt-BR" smtClean="0"/>
              <a:t>‹nº›</a:t>
            </a:fld>
            <a:endParaRPr lang="pt-BR"/>
          </a:p>
        </p:txBody>
      </p:sp>
    </p:spTree>
    <p:extLst>
      <p:ext uri="{BB962C8B-B14F-4D97-AF65-F5344CB8AC3E}">
        <p14:creationId xmlns:p14="http://schemas.microsoft.com/office/powerpoint/2010/main" val="448180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a:t>
            </a:fld>
            <a:endParaRPr lang="pt-BR"/>
          </a:p>
        </p:txBody>
      </p:sp>
    </p:spTree>
    <p:extLst>
      <p:ext uri="{BB962C8B-B14F-4D97-AF65-F5344CB8AC3E}">
        <p14:creationId xmlns:p14="http://schemas.microsoft.com/office/powerpoint/2010/main" val="3650989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ResNet50, assim como a VGG16, também é uma rede composta por camadas de convoluções em série intercaladas por camadas de pooling. Diferente da VGG16, a </a:t>
            </a:r>
            <a:r>
              <a:rPr lang="pt-BR" dirty="0" err="1"/>
              <a:t>resnet</a:t>
            </a:r>
            <a:r>
              <a:rPr lang="pt-BR" dirty="0"/>
              <a:t> é uma rede residual, quer dizer, ela tem ali de 2 em 2 camadas convolucionais uma ligação direta entre a entrada da camada anterior e a saída da próxima, como a gente pode ver na imagem. No </a:t>
            </a:r>
            <a:r>
              <a:rPr lang="pt-BR" i="1" dirty="0" err="1"/>
              <a:t>paper</a:t>
            </a:r>
            <a:r>
              <a:rPr lang="pt-BR" dirty="0"/>
              <a:t> da ResNet50, é feita a hipótese de que esse tipo de rede “residual” pode ser vantajosa e mais fácil de ser treinada. Assim como na VGG16, ela possui a parte de “extrator de características” e a parte da “camada FC”.</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10</a:t>
            </a:fld>
            <a:endParaRPr lang="pt-BR"/>
          </a:p>
        </p:txBody>
      </p:sp>
    </p:spTree>
    <p:extLst>
      <p:ext uri="{BB962C8B-B14F-4D97-AF65-F5344CB8AC3E}">
        <p14:creationId xmlns:p14="http://schemas.microsoft.com/office/powerpoint/2010/main" val="1931603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Por fim, a gente tem aqui a InceptionV3, que foi proposta pela Google com um outro objetivo em mente (que é de fazer essas redes rodarem bem em dispositivos móveis), e pra isso elas precisam ser o mais eficiente possível. Ela é composta também por camadas convolucionais em série, mas é organizada em estruturas que minimizam o processamento necessário do computador (no caso pra eles, o celular). Ela também tem se mostrado uma rede muito utilizada em trabalhos acadêmicos. Assim como na Vgg16 e na resnet50, ela é composta por um “extrator de características” e uma “camada FC”. Por que que é importante essa separação entre “extrator de características” e a “camada FC” nesse trabalho, justamente a gente quer fazer uma operação chamada </a:t>
            </a:r>
            <a:r>
              <a:rPr lang="pt-BR" dirty="0" err="1"/>
              <a:t>transfer</a:t>
            </a:r>
            <a:r>
              <a:rPr lang="pt-BR" dirty="0"/>
              <a:t> learning no extrator de características.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11</a:t>
            </a:fld>
            <a:endParaRPr lang="pt-BR"/>
          </a:p>
        </p:txBody>
      </p:sp>
    </p:spTree>
    <p:extLst>
      <p:ext uri="{BB962C8B-B14F-4D97-AF65-F5344CB8AC3E}">
        <p14:creationId xmlns:p14="http://schemas.microsoft.com/office/powerpoint/2010/main" val="2948894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é esse “</a:t>
            </a:r>
            <a:r>
              <a:rPr lang="pt-BR" dirty="0" err="1"/>
              <a:t>transfer</a:t>
            </a:r>
            <a:r>
              <a:rPr lang="pt-BR" dirty="0"/>
              <a:t> learning”. </a:t>
            </a:r>
            <a:r>
              <a:rPr lang="pt-BR" dirty="0" err="1"/>
              <a:t>Transfer</a:t>
            </a:r>
            <a:r>
              <a:rPr lang="pt-BR" dirty="0"/>
              <a:t> learning é do inglês (1) aprendizado por transferência, eu no lugar de pegar o meu modelo do zero e treinar no meu </a:t>
            </a:r>
            <a:r>
              <a:rPr lang="pt-BR" dirty="0" err="1"/>
              <a:t>dataset</a:t>
            </a:r>
            <a:r>
              <a:rPr lang="pt-BR" dirty="0"/>
              <a:t> o modelo completo do zero, eu (2) pego um modelo já treinado em um </a:t>
            </a:r>
            <a:r>
              <a:rPr lang="pt-BR" dirty="0" err="1"/>
              <a:t>dataset</a:t>
            </a:r>
            <a:r>
              <a:rPr lang="pt-BR" dirty="0"/>
              <a:t> grande e abrangente, e simplesmente uso esse modelo treinado como ponto de partida pra minha aplicação, fazendo a operação que a gente chama de “fine </a:t>
            </a:r>
            <a:r>
              <a:rPr lang="pt-BR" dirty="0" err="1"/>
              <a:t>tunning</a:t>
            </a:r>
            <a:r>
              <a:rPr lang="pt-BR" dirty="0"/>
              <a:t>”. Por que que isso pode ser vantajoso, primeiro por que o meu modelo se beneficia da maior generalidade que o modelo anterior tinha; e segundo, que simplifica e acelera a implementação do treinamento.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12</a:t>
            </a:fld>
            <a:endParaRPr lang="pt-BR"/>
          </a:p>
        </p:txBody>
      </p:sp>
    </p:spTree>
    <p:extLst>
      <p:ext uri="{BB962C8B-B14F-4D97-AF65-F5344CB8AC3E}">
        <p14:creationId xmlns:p14="http://schemas.microsoft.com/office/powerpoint/2010/main" val="14859279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nosso caso, o que nós fizemos foi, nós carregamos os pesos dessas redes treinadas sobre o </a:t>
            </a:r>
            <a:r>
              <a:rPr lang="pt-BR" dirty="0" err="1"/>
              <a:t>dataset</a:t>
            </a:r>
            <a:r>
              <a:rPr lang="pt-BR" dirty="0"/>
              <a:t> da </a:t>
            </a:r>
            <a:r>
              <a:rPr lang="pt-BR" dirty="0" err="1"/>
              <a:t>imagenet</a:t>
            </a:r>
            <a:r>
              <a:rPr lang="pt-BR" dirty="0"/>
              <a:t>, que é um </a:t>
            </a:r>
            <a:r>
              <a:rPr lang="pt-BR" dirty="0" err="1"/>
              <a:t>dataset</a:t>
            </a:r>
            <a:r>
              <a:rPr lang="pt-BR" dirty="0"/>
              <a:t> enorme, (1) congelamos os pesos do “extrator de características”; (2) e treinamos só o nosso próprio classificador (camadas FC). Isso permite para nós acelerar muito o treinamento dessas redes no nosso </a:t>
            </a:r>
            <a:r>
              <a:rPr lang="pt-BR" dirty="0" err="1"/>
              <a:t>dataset</a:t>
            </a:r>
            <a:r>
              <a:rPr lang="pt-BR" dirty="0"/>
              <a:t>, com ganho de generalidade.</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13</a:t>
            </a:fld>
            <a:endParaRPr lang="pt-BR"/>
          </a:p>
        </p:txBody>
      </p:sp>
    </p:spTree>
    <p:extLst>
      <p:ext uri="{BB962C8B-B14F-4D97-AF65-F5344CB8AC3E}">
        <p14:creationId xmlns:p14="http://schemas.microsoft.com/office/powerpoint/2010/main" val="13700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essas foram as arquiteturas convolucionais, agora vou falar um pouquinho sobre o que é a camada LSTM. (1) As redes neurais tradicionais não conseguem lembrar de informações anteriores. (2) A rede </a:t>
            </a:r>
            <a:r>
              <a:rPr lang="pt-BR" dirty="0" err="1"/>
              <a:t>lstm</a:t>
            </a:r>
            <a:r>
              <a:rPr lang="pt-BR" dirty="0"/>
              <a:t> é uma rede recorrente, o que significa que ela aprende a partir de sequencias. (3) Ela é muito usada por que ela consegue lembrar de informações muito anteriores àquela apresentada no momento, enquanto outras redes recorrentes tem problema em lembrar de informações muito passadas.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14</a:t>
            </a:fld>
            <a:endParaRPr lang="pt-BR"/>
          </a:p>
        </p:txBody>
      </p:sp>
    </p:spTree>
    <p:extLst>
      <p:ext uri="{BB962C8B-B14F-4D97-AF65-F5344CB8AC3E}">
        <p14:creationId xmlns:p14="http://schemas.microsoft.com/office/powerpoint/2010/main" val="477990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estrutura do bloco básico de uma LSTM é essa mostrada na figura, ela possui ali uma (1) entrada, uma (2) saída de dados, e (3) um vetor de estado que retém informações passadas. Existe toda uma análise matemática por de trás dessa estrutura que não vou estar apresentando aqui, mas reparem que a informação agora flui no domínio do tempo. E sobre teoria, é isso. Esses são os conceitos básicos por de trás desse trabalho.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15</a:t>
            </a:fld>
            <a:endParaRPr lang="pt-BR"/>
          </a:p>
        </p:txBody>
      </p:sp>
    </p:spTree>
    <p:extLst>
      <p:ext uri="{BB962C8B-B14F-4D97-AF65-F5344CB8AC3E}">
        <p14:creationId xmlns:p14="http://schemas.microsoft.com/office/powerpoint/2010/main" val="2925039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Eu quero falar agora nessa seção um pouco sobre qual a metodologia empregada para realização desse trabalho. Vou falar aqui sobre: (1) quais são os dados e como  a gente processou eles nessa pesquisa; (2) quais são os modelos propostos no trabalho; (3) e como nós avaliaremos esses modelos.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16</a:t>
            </a:fld>
            <a:endParaRPr lang="pt-BR"/>
          </a:p>
        </p:txBody>
      </p:sp>
    </p:spTree>
    <p:extLst>
      <p:ext uri="{BB962C8B-B14F-4D97-AF65-F5344CB8AC3E}">
        <p14:creationId xmlns:p14="http://schemas.microsoft.com/office/powerpoint/2010/main" val="2251138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os dados usados nessa pesquisa vêm de um banco de dados composto por (1) 38 vídeos de tráfego filmados de um mesmo ângulo de um cruzamento, em Niterói. Esses 38 vídeos juntam ai (2) 16 horas e 35 minutos de dados filmados entre diferentes dias, horários, condições de tráfego e condições meteorológicas. Aqui tem algumas imagens de alguns desses vídeos escolhidos aleatoriamente.</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17</a:t>
            </a:fld>
            <a:endParaRPr lang="pt-BR"/>
          </a:p>
        </p:txBody>
      </p:sp>
    </p:spTree>
    <p:extLst>
      <p:ext uri="{BB962C8B-B14F-4D97-AF65-F5344CB8AC3E}">
        <p14:creationId xmlns:p14="http://schemas.microsoft.com/office/powerpoint/2010/main" val="1658257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Nós então extraímos de cada vídeo os dados de imagem e </a:t>
            </a:r>
            <a:r>
              <a:rPr lang="pt-BR" dirty="0" err="1"/>
              <a:t>audio</a:t>
            </a:r>
            <a:r>
              <a:rPr lang="pt-BR" dirty="0"/>
              <a:t>. As imagens serão (1) as entradas do modelo; e o áudio será (2) as saídas (alvos) do modelo.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18</a:t>
            </a:fld>
            <a:endParaRPr lang="pt-BR"/>
          </a:p>
        </p:txBody>
      </p:sp>
    </p:spTree>
    <p:extLst>
      <p:ext uri="{BB962C8B-B14F-4D97-AF65-F5344CB8AC3E}">
        <p14:creationId xmlns:p14="http://schemas.microsoft.com/office/powerpoint/2010/main" val="3065866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gente então faz o calculo da pressão sonora a partir do áudio extraído de cada vídeo, e dessa forma o nosso modelo é treinado, para a partir de cada imagem predizer qual a pressão sonora correspondente.</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19</a:t>
            </a:fld>
            <a:endParaRPr lang="pt-BR"/>
          </a:p>
        </p:txBody>
      </p:sp>
    </p:spTree>
    <p:extLst>
      <p:ext uri="{BB962C8B-B14F-4D97-AF65-F5344CB8AC3E}">
        <p14:creationId xmlns:p14="http://schemas.microsoft.com/office/powerpoint/2010/main" val="855488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Bom dia a todos...</a:t>
            </a:r>
          </a:p>
          <a:p>
            <a:endParaRPr lang="pt-BR" dirty="0"/>
          </a:p>
          <a:p>
            <a:r>
              <a:rPr lang="pt-BR" dirty="0"/>
              <a:t>Vou começar a minha apresentação de hoje com uma breve introdução ao tema abordado nesse trabalho, que é poluição sonora em cidades (1). A gente vive hoje em um mundo cada vez mais movimentado, e a população do planeta que vive em áreas urbana tem aumentado cada dia mais. A poluição sonora afeta diretamente as pessoas, podendo causar perda de audição, e indiretamente, afetando o bem estar das populações. Ela não afeta só pessoas, como também a vida selvagem de espécies próximas de áreas urbanas. Dessa forma, o monitoramento da pressão sonora em áreas urbanas é um problema importante, por que permite a criação e acompanhamento de leis para o bem estar social, além de ser uma forte ferramenta para o governo de cidades. A gente poderia fazer esse monitoramento usando uma rede de microfones, ou enviando pessoas pra fazerem as medições na cidade e tal, mas isso é um processo que: 1º não escala para um monitoramento em tempo real; 2º é caro. E por ser caro, pode acabar sendo deixado de lado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a:t>
            </a:fld>
            <a:endParaRPr lang="pt-BR"/>
          </a:p>
        </p:txBody>
      </p:sp>
    </p:spTree>
    <p:extLst>
      <p:ext uri="{BB962C8B-B14F-4D97-AF65-F5344CB8AC3E}">
        <p14:creationId xmlns:p14="http://schemas.microsoft.com/office/powerpoint/2010/main" val="20368261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os modelos propostos nesse trabalho podem ser entendidos em 2 categorias: (1) Primeiro, os modelos não temporais, que são os mais simples; (2) Depois, os modelos temporais (que usam uma camada LSTM).</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20</a:t>
            </a:fld>
            <a:endParaRPr lang="pt-BR"/>
          </a:p>
        </p:txBody>
      </p:sp>
    </p:spTree>
    <p:extLst>
      <p:ext uri="{BB962C8B-B14F-4D97-AF65-F5344CB8AC3E}">
        <p14:creationId xmlns:p14="http://schemas.microsoft.com/office/powerpoint/2010/main" val="3619469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modelos não temporais são essas duas variações, uma com uma camada FC escondida e o outro sem. Eles foram propostos no trabalho anterior do Leonardo </a:t>
            </a:r>
            <a:r>
              <a:rPr lang="pt-BR" dirty="0" err="1"/>
              <a:t>Mazza</a:t>
            </a:r>
            <a:r>
              <a:rPr lang="pt-BR" dirty="0"/>
              <a:t>. Aqui a gente tem só uma única entrada de imagens para uma única saída de pressão sonora, e não existe nenhuma estrutura recorrente, quer dizer, o modelo prediz a pressão sonora atual baseado somente na imagem atual.</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21</a:t>
            </a:fld>
            <a:endParaRPr lang="pt-BR"/>
          </a:p>
        </p:txBody>
      </p:sp>
    </p:spTree>
    <p:extLst>
      <p:ext uri="{BB962C8B-B14F-4D97-AF65-F5344CB8AC3E}">
        <p14:creationId xmlns:p14="http://schemas.microsoft.com/office/powerpoint/2010/main" val="1907121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modelos temporais são esses, e o que nós fizemos foi adicionar a camada LSTM no modelo anterior do Leonardo. Observe agora que nós temos múltiplas entradas de imagem, e temos uma estrutura recorrente adicionando a ideia de temporalidade no modelo.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22</a:t>
            </a:fld>
            <a:endParaRPr lang="pt-BR"/>
          </a:p>
        </p:txBody>
      </p:sp>
    </p:spTree>
    <p:extLst>
      <p:ext uri="{BB962C8B-B14F-4D97-AF65-F5344CB8AC3E}">
        <p14:creationId xmlns:p14="http://schemas.microsoft.com/office/powerpoint/2010/main" val="25493514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Temos também essa outra variação do modelo temporal, onde a camada LSTM está mais próxima da saída. </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23</a:t>
            </a:fld>
            <a:endParaRPr lang="pt-BR"/>
          </a:p>
        </p:txBody>
      </p:sp>
    </p:spTree>
    <p:extLst>
      <p:ext uri="{BB962C8B-B14F-4D97-AF65-F5344CB8AC3E}">
        <p14:creationId xmlns:p14="http://schemas.microsoft.com/office/powerpoint/2010/main" val="3661059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gente também testou alguns modelos temporais e não temporais de duas entradas. Nessa segunda entrada, nós colocamos características extraídas de uma rede </a:t>
            </a:r>
            <a:r>
              <a:rPr lang="pt-BR" dirty="0" err="1"/>
              <a:t>faster</a:t>
            </a:r>
            <a:r>
              <a:rPr lang="pt-BR" dirty="0"/>
              <a:t> </a:t>
            </a:r>
            <a:r>
              <a:rPr lang="pt-BR" dirty="0" err="1"/>
              <a:t>rcnn</a:t>
            </a:r>
            <a:r>
              <a:rPr lang="pt-BR" dirty="0"/>
              <a:t> para a imagem que tá sendo analisada no instante atual.</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24</a:t>
            </a:fld>
            <a:endParaRPr lang="pt-BR"/>
          </a:p>
        </p:txBody>
      </p:sp>
    </p:spTree>
    <p:extLst>
      <p:ext uri="{BB962C8B-B14F-4D97-AF65-F5344CB8AC3E}">
        <p14:creationId xmlns:p14="http://schemas.microsoft.com/office/powerpoint/2010/main" val="2994291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Pra finalizar essa parte, vou falar um pouco sobre como que a gente carrega o </a:t>
            </a:r>
            <a:r>
              <a:rPr lang="pt-BR" i="1" dirty="0" err="1"/>
              <a:t>dataset</a:t>
            </a:r>
            <a:r>
              <a:rPr lang="pt-BR" dirty="0"/>
              <a:t> nas nossas redes. Nas redes não temporais, a gente obviamente não precisa se preocupar com a temporalidade envolvida, e por isso simplesmente associamos a saída do modelo com sua imagem correspondente. Já nos modelos temporais, como eles têm múltiplas imagens na entrada e uma só pressão sonora na saída, nós temos a opção de fazer uma predição causal (ou seja, a gente usa somente as imagens do passado e do presente para fazer a predição atual) ou uma predição não-causal (que significa usar as imagens do passado, do presente e também do futuro pra fazer a predição atual). A gente testa essas duas possibilidades.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25</a:t>
            </a:fld>
            <a:endParaRPr lang="pt-BR" dirty="0"/>
          </a:p>
        </p:txBody>
      </p:sp>
    </p:spTree>
    <p:extLst>
      <p:ext uri="{BB962C8B-B14F-4D97-AF65-F5344CB8AC3E}">
        <p14:creationId xmlns:p14="http://schemas.microsoft.com/office/powerpoint/2010/main" val="2018200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Por fim, a gente avalia esses modelos usando duas figuras de mérito, que são: (1) o MSE (erro quadrático médio); (2) e a correlação. A gente calcula os dois entre as saídas preditas do modelo e os alvos de detecção. No caso de modelos que a gente treina em múltiplos folds, a gente usa a média desses valores, quer dizer, a média do erro quadrático médio e a média da correlação entre folds.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26</a:t>
            </a:fld>
            <a:endParaRPr lang="pt-BR"/>
          </a:p>
        </p:txBody>
      </p:sp>
    </p:spTree>
    <p:extLst>
      <p:ext uri="{BB962C8B-B14F-4D97-AF65-F5344CB8AC3E}">
        <p14:creationId xmlns:p14="http://schemas.microsoft.com/office/powerpoint/2010/main" val="966713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partir de agora, vamos olhar os resultados das nossas análises. Nós fizemos os treinamentos das redes em 3 partes: (1) Primeiro, a gente faz um teste em escala menor, para identificar os hiperparâmetros mais relevantes na nossa análise; (2) Depois, a gente faz o treinamento das variações das redes usando esses hiperparâmetros escolhidos, em todos os 10 </a:t>
            </a:r>
            <a:r>
              <a:rPr lang="pt-BR" i="1" dirty="0"/>
              <a:t>folds</a:t>
            </a:r>
            <a:r>
              <a:rPr lang="pt-BR" dirty="0"/>
              <a:t> propostos; (3) Depois, a gente testa duas formas de regularização nas melhores redes que a gente conseguiu no teste anterior.</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27</a:t>
            </a:fld>
            <a:endParaRPr lang="pt-BR" dirty="0"/>
          </a:p>
        </p:txBody>
      </p:sp>
    </p:spTree>
    <p:extLst>
      <p:ext uri="{BB962C8B-B14F-4D97-AF65-F5344CB8AC3E}">
        <p14:creationId xmlns:p14="http://schemas.microsoft.com/office/powerpoint/2010/main" val="1065017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Então, pro primeiro teste, a gente rodou várias redes com esses seguintes hiperparâmetros, com o intuito de ver quais deles são os mais relevantes: Escolhemos a VGG16 como camada convolucional; Na camada de pooling, testamos o global Average pooling e o global </a:t>
            </a:r>
            <a:r>
              <a:rPr lang="pt-BR" dirty="0" err="1"/>
              <a:t>max</a:t>
            </a:r>
            <a:r>
              <a:rPr lang="pt-BR" dirty="0"/>
              <a:t> pooling; Na camada LSTM, testamos usar números de imagens diferentes, usar um </a:t>
            </a:r>
            <a:r>
              <a:rPr lang="pt-BR" dirty="0" err="1"/>
              <a:t>dataset</a:t>
            </a:r>
            <a:r>
              <a:rPr lang="pt-BR" dirty="0"/>
              <a:t> causal ou não causal, e testamos o uso de Dropout como regularização. Na camada FC escondida, tentamos duas funções de ativação e o uso de regularização “L2”.</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28</a:t>
            </a:fld>
            <a:endParaRPr lang="pt-BR"/>
          </a:p>
        </p:txBody>
      </p:sp>
    </p:spTree>
    <p:extLst>
      <p:ext uri="{BB962C8B-B14F-4D97-AF65-F5344CB8AC3E}">
        <p14:creationId xmlns:p14="http://schemas.microsoft.com/office/powerpoint/2010/main" val="1794486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principais resultados obtidos nessa primeira parte são: (1) observamos que a camada de pooling que teve os melhores resultados foi o “Global Average Pooling”; (2) observamos que redes não-causais têm resultados melhores que as redes causais; (3) observamos que redes com mais imagens têm desempenho melhor que redes com menos imagens; (4) e observamos que a técnica de Dropout é essencial no treinamento da rede LSTM.</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29</a:t>
            </a:fld>
            <a:endParaRPr lang="pt-BR"/>
          </a:p>
        </p:txBody>
      </p:sp>
    </p:spTree>
    <p:extLst>
      <p:ext uri="{BB962C8B-B14F-4D97-AF65-F5344CB8AC3E}">
        <p14:creationId xmlns:p14="http://schemas.microsoft.com/office/powerpoint/2010/main" val="3767743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Por sorte nossa, quase toda a cidade grande tem um sistema de monitoramento de câmeras (1), que monitora o tráfego nas principais ruas da cidade. A grande maioria dessas câmeras não possui microfone. O nosso objetivo aqui nesse trabalho é então, usando uma rede de câmeras já existente, criar um sistema que estime a pressão sonora usando só as imagens das câmeras.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a:t>
            </a:fld>
            <a:endParaRPr lang="pt-BR"/>
          </a:p>
        </p:txBody>
      </p:sp>
    </p:spTree>
    <p:extLst>
      <p:ext uri="{BB962C8B-B14F-4D97-AF65-F5344CB8AC3E}">
        <p14:creationId xmlns:p14="http://schemas.microsoft.com/office/powerpoint/2010/main" val="26532057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Nessa segunda parte, a gente testa os hiperparâmetros escolhidos anteriormente para o treinamento em múltiplos </a:t>
            </a:r>
            <a:r>
              <a:rPr lang="pt-BR" i="1" dirty="0"/>
              <a:t>folds</a:t>
            </a:r>
            <a:r>
              <a:rPr lang="pt-BR" i="0" dirty="0"/>
              <a:t>. Para esse teste, a gente testou os seguintes parâmetros das redes: Testar 3 arquiteturas convolucionais diferentes; Testamos redes LSTM com 9 e 32 imagens; E na camada FC, a gente testa o uso ou não de uma camada escondida; E por fim, vamos testar também os modelos de duas entradas.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30</a:t>
            </a:fld>
            <a:endParaRPr lang="pt-BR"/>
          </a:p>
        </p:txBody>
      </p:sp>
    </p:spTree>
    <p:extLst>
      <p:ext uri="{BB962C8B-B14F-4D97-AF65-F5344CB8AC3E}">
        <p14:creationId xmlns:p14="http://schemas.microsoft.com/office/powerpoint/2010/main" val="22911576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resultados obtidos para as redes sem LSTM são mostrados nessas tabelas. Para as melhores redes sem LSTM, conseguimos um MSE mínimo de 1.44 nos conjuntos de teste, e uma correlação máxima de 61.85%. Os modelos que obtiveram os melhores resultados são aqueles que usam a VGG16 e duas entradas, mostrando aí que o uso de entradas auxiliares no modelo tem o potencial de melhorar as predições. Além disso, os modelos que usam uma camada escondida tiveram um rendimento melhor que aqueles que não usavam. O Melhor modelo sem duas entradas é o Modelo 12, a VGG16 com camada escondida.</a:t>
            </a:r>
            <a:endParaRPr lang="pt-BR" i="0" dirty="0"/>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31</a:t>
            </a:fld>
            <a:endParaRPr lang="pt-BR"/>
          </a:p>
        </p:txBody>
      </p:sp>
    </p:spTree>
    <p:extLst>
      <p:ext uri="{BB962C8B-B14F-4D97-AF65-F5344CB8AC3E}">
        <p14:creationId xmlns:p14="http://schemas.microsoft.com/office/powerpoint/2010/main" val="256332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Nas redes LSTM, nós observamos que os melhores modelos também são aqueles que usam a VGG16 como camada extratora. Os modelos que usam duas entradas geraram modelos levemente melhores que aqueles que não utilizavam, o que mostra mais um vez que o uso de uma rede </a:t>
            </a:r>
            <a:r>
              <a:rPr lang="pt-BR" dirty="0" err="1"/>
              <a:t>faster</a:t>
            </a:r>
            <a:r>
              <a:rPr lang="pt-BR" dirty="0"/>
              <a:t> </a:t>
            </a:r>
            <a:r>
              <a:rPr lang="pt-BR" dirty="0" err="1"/>
              <a:t>rcnn</a:t>
            </a:r>
            <a:r>
              <a:rPr lang="pt-BR" dirty="0"/>
              <a:t> pode ser vantajoso. Observamos também que modelos que usavam 32 imagens de entrada deram resultados melhores que aqueles que usavam 9 imagens de entrada.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32</a:t>
            </a:fld>
            <a:endParaRPr lang="pt-BR"/>
          </a:p>
        </p:txBody>
      </p:sp>
    </p:spTree>
    <p:extLst>
      <p:ext uri="{BB962C8B-B14F-4D97-AF65-F5344CB8AC3E}">
        <p14:creationId xmlns:p14="http://schemas.microsoft.com/office/powerpoint/2010/main" val="3392097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 todos esses testes, a gente observou que: (1) A VGG16 foi consistentemente a melhor arquitetura convolucional; (2) As redes LSTM apresentaram resultados melhores que as não-LSTM; (3) As sequencias que usam mais imagens geravam resultados melhores; (4) E que a regularização de </a:t>
            </a:r>
            <a:r>
              <a:rPr lang="pt-BR" i="1" dirty="0" err="1"/>
              <a:t>droupout</a:t>
            </a:r>
            <a:r>
              <a:rPr lang="pt-BR" dirty="0"/>
              <a:t> 20% aplicada na camada LSTM diminuiu o efeito de </a:t>
            </a:r>
            <a:r>
              <a:rPr lang="pt-BR" i="1" dirty="0" err="1"/>
              <a:t>overfitting</a:t>
            </a:r>
            <a:r>
              <a:rPr lang="pt-BR" dirty="0"/>
              <a:t> nas camadas escondidas. Isso é interessante por que abre aí uma possibilidade do Dropout ser uma regularização interessante pra se colocar na camada escondida, já que a camada escondida estava fazendo o modelo tender a sofrer </a:t>
            </a:r>
            <a:r>
              <a:rPr lang="pt-BR" dirty="0" err="1"/>
              <a:t>overfitting</a:t>
            </a:r>
            <a:r>
              <a:rPr lang="pt-BR" dirty="0"/>
              <a:t>.</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33</a:t>
            </a:fld>
            <a:endParaRPr lang="pt-BR"/>
          </a:p>
        </p:txBody>
      </p:sp>
    </p:spTree>
    <p:extLst>
      <p:ext uri="{BB962C8B-B14F-4D97-AF65-F5344CB8AC3E}">
        <p14:creationId xmlns:p14="http://schemas.microsoft.com/office/powerpoint/2010/main" val="12048714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essa camada escondida sofreu de </a:t>
            </a:r>
            <a:r>
              <a:rPr lang="pt-BR" i="1" dirty="0" err="1"/>
              <a:t>overfitting</a:t>
            </a:r>
            <a:r>
              <a:rPr lang="pt-BR" dirty="0"/>
              <a:t>, A gente (1) analisa dois métodos de regularização (L2 e </a:t>
            </a:r>
            <a:r>
              <a:rPr lang="pt-BR" dirty="0" err="1"/>
              <a:t>dropout</a:t>
            </a:r>
            <a:r>
              <a:rPr lang="pt-BR" dirty="0"/>
              <a:t>) nas respectivas melhores redes temporal e não-temporal, que são elas.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34</a:t>
            </a:fld>
            <a:endParaRPr lang="pt-BR"/>
          </a:p>
        </p:txBody>
      </p:sp>
    </p:spTree>
    <p:extLst>
      <p:ext uri="{BB962C8B-B14F-4D97-AF65-F5344CB8AC3E}">
        <p14:creationId xmlns:p14="http://schemas.microsoft.com/office/powerpoint/2010/main" val="3467912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gente treinou essas duas redes em todos os 10 folds para as regularizações L2 e Dropout em 300 épocas. Nesses gráficos a gente pode ver o comportamento médio do treinamento.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35</a:t>
            </a:fld>
            <a:endParaRPr lang="pt-BR"/>
          </a:p>
        </p:txBody>
      </p:sp>
    </p:spTree>
    <p:extLst>
      <p:ext uri="{BB962C8B-B14F-4D97-AF65-F5344CB8AC3E}">
        <p14:creationId xmlns:p14="http://schemas.microsoft.com/office/powerpoint/2010/main" val="38896368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depois de analisar as figuras de mérito, podemos perceber que a melhor técnica de regularização para ambas as redes temporal e não-temporal é o Dropout, onde podemos obter ali uma correlação média acima de 71% para redes LSTM. Dessa forma, o Dropout é a melhor forma de regularização para essa camada.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36</a:t>
            </a:fld>
            <a:endParaRPr lang="pt-BR"/>
          </a:p>
        </p:txBody>
      </p:sp>
    </p:spTree>
    <p:extLst>
      <p:ext uri="{BB962C8B-B14F-4D97-AF65-F5344CB8AC3E}">
        <p14:creationId xmlns:p14="http://schemas.microsoft.com/office/powerpoint/2010/main" val="19051784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Vamos então comparar objetivamente as melhores redes temporais e não temporais para a gente poder caracterizar em que aspectos elas mais diferentes: As diferenças que eu quero destacar aqui são: (1) a complexidade de treinamento e implementação; (2) As diferenças nas figuras de mérito; (3) e pras diferenças de resposta no tempo e na frequência.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37</a:t>
            </a:fld>
            <a:endParaRPr lang="pt-BR"/>
          </a:p>
        </p:txBody>
      </p:sp>
    </p:spTree>
    <p:extLst>
      <p:ext uri="{BB962C8B-B14F-4D97-AF65-F5344CB8AC3E}">
        <p14:creationId xmlns:p14="http://schemas.microsoft.com/office/powerpoint/2010/main" val="4293474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caso da complexidade de treinamento e implementação, as redes LSTM requerem muito mais hardware para serem implementadas. Como podemos ver na figura, as redes LSTM possuem uma dimensão a mais (tempo) em seu tensor de entrada, multiplicando o volume de dados e consequentemente, a quantidade de memória necessária para armazenar os dados durante o processamento, e o tempo de processamento necessário para o treinamento do modelo. Na prática, essa complexidade a mais se mostra como um desafio para a implementação dos modelos, que demoram em média 10x mais tempo para serem treinadas.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38</a:t>
            </a:fld>
            <a:endParaRPr lang="pt-BR"/>
          </a:p>
        </p:txBody>
      </p:sp>
    </p:spTree>
    <p:extLst>
      <p:ext uri="{BB962C8B-B14F-4D97-AF65-F5344CB8AC3E}">
        <p14:creationId xmlns:p14="http://schemas.microsoft.com/office/powerpoint/2010/main" val="32016766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Comparando as figuras de mérito dos respectivos melhores modelos, nós podemos ver claramente que a rede LSTM possui um menor MSE e uma maior correlação entre os sinais preditos e seus alvos. Isso significa que há uma melhora na ordem de 20% nos resultados, com uma queda do MSE de 22% e uma melhora de 18% na correlação.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39</a:t>
            </a:fld>
            <a:endParaRPr lang="pt-BR"/>
          </a:p>
        </p:txBody>
      </p:sp>
    </p:spTree>
    <p:extLst>
      <p:ext uri="{BB962C8B-B14F-4D97-AF65-F5344CB8AC3E}">
        <p14:creationId xmlns:p14="http://schemas.microsoft.com/office/powerpoint/2010/main" val="334338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Nosso problema de pesquisa é então, (1) desenvolver uma arquitetura capaz de estimar a pressão sonora no tráfego utilizando para isso imagens de câmeras de tráfego. Mais especificamente, nós começamos essas pesquisa com base na pesquisa anterior de mestrado do Leonardo </a:t>
            </a:r>
            <a:r>
              <a:rPr lang="pt-BR" dirty="0" err="1"/>
              <a:t>Mazza</a:t>
            </a:r>
            <a:r>
              <a:rPr lang="pt-BR" dirty="0"/>
              <a:t>, e (2) tomando como partida o trabalho dele, vamos implementar uma arquitetura temporal, ou seja, não vamos olhar a imagem por imagem individualmente, mas sim as imagens dentro do contexto de um vídeo.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4</a:t>
            </a:fld>
            <a:endParaRPr lang="pt-BR"/>
          </a:p>
        </p:txBody>
      </p:sp>
    </p:spTree>
    <p:extLst>
      <p:ext uri="{BB962C8B-B14F-4D97-AF65-F5344CB8AC3E}">
        <p14:creationId xmlns:p14="http://schemas.microsoft.com/office/powerpoint/2010/main" val="2549133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Isso pode ser observado tanto no domínio do tempo, onde a rede LSTM é visivelmente mais suave nas suas resposta, quanto no domínio da frequência. Observando ali a resposta em frequência da rede não temporal (em laranja, em baixo) segue o mesmo padrão dos alvos (em azul). Enquanto isso, a resposta em frequência da rede LSTM (em laranja, em cima) é atenuada em altas frequências. Como a única diferença entre as redes é a adição da camada LSTM, a gente pode concluir que a camada LSTM acaba agindo como um filtro passa-baixa.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40</a:t>
            </a:fld>
            <a:endParaRPr lang="pt-BR"/>
          </a:p>
        </p:txBody>
      </p:sp>
    </p:spTree>
    <p:extLst>
      <p:ext uri="{BB962C8B-B14F-4D97-AF65-F5344CB8AC3E}">
        <p14:creationId xmlns:p14="http://schemas.microsoft.com/office/powerpoint/2010/main" val="5365061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bem gente, esse foi o trabalho desenvolvido durante o ano passado, e para concluir podemos dizer que (1) redes temporais geram resultados melhores que aquelas não temporais, e que (2) o uso de características de uma rede auxiliar como a </a:t>
            </a:r>
            <a:r>
              <a:rPr lang="pt-BR" dirty="0" err="1"/>
              <a:t>faster</a:t>
            </a:r>
            <a:r>
              <a:rPr lang="pt-BR" dirty="0"/>
              <a:t> r-</a:t>
            </a:r>
            <a:r>
              <a:rPr lang="pt-BR" dirty="0" err="1"/>
              <a:t>cnn</a:t>
            </a:r>
            <a:r>
              <a:rPr lang="pt-BR" dirty="0"/>
              <a:t> pode melhorar os resultados de predição.</a:t>
            </a:r>
          </a:p>
          <a:p>
            <a:endParaRPr lang="pt-BR" dirty="0"/>
          </a:p>
          <a:p>
            <a:r>
              <a:rPr lang="pt-BR" dirty="0"/>
              <a:t>Aqui na imagem, eu trago aqui em detalhes dentre todos os modelos testados aquele que obteve os melhores resultados.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41</a:t>
            </a:fld>
            <a:endParaRPr lang="pt-BR"/>
          </a:p>
        </p:txBody>
      </p:sp>
    </p:spTree>
    <p:extLst>
      <p:ext uri="{BB962C8B-B14F-4D97-AF65-F5344CB8AC3E}">
        <p14:creationId xmlns:p14="http://schemas.microsoft.com/office/powerpoint/2010/main" val="22019882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a:t>
            </a:r>
            <a:r>
              <a:rPr lang="pt-BR" dirty="0" err="1"/>
              <a:t>aqui</a:t>
            </a:r>
            <a:r>
              <a:rPr lang="pt-BR" dirty="0"/>
              <a:t> é uma outra representação desse mesmo modelo</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42</a:t>
            </a:fld>
            <a:endParaRPr lang="pt-BR"/>
          </a:p>
        </p:txBody>
      </p:sp>
    </p:spTree>
    <p:extLst>
      <p:ext uri="{BB962C8B-B14F-4D97-AF65-F5344CB8AC3E}">
        <p14:creationId xmlns:p14="http://schemas.microsoft.com/office/powerpoint/2010/main" val="29626630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 por fim, algumas ideias de trabalhos futuros que gostaria de trazer são: (1) A criação de um novo </a:t>
            </a:r>
            <a:r>
              <a:rPr lang="pt-BR" dirty="0" err="1"/>
              <a:t>dataset</a:t>
            </a:r>
            <a:r>
              <a:rPr lang="pt-BR" dirty="0"/>
              <a:t>; (2) o uso de outras arquiteturas convolucionais, realizando o treinamento das camadas convolucionais; (3) a exploração de redes classificadoras como a </a:t>
            </a:r>
            <a:r>
              <a:rPr lang="pt-BR" dirty="0" err="1"/>
              <a:t>faster</a:t>
            </a:r>
            <a:r>
              <a:rPr lang="pt-BR" dirty="0"/>
              <a:t> r-</a:t>
            </a:r>
            <a:r>
              <a:rPr lang="pt-BR" dirty="0" err="1"/>
              <a:t>cnn</a:t>
            </a:r>
            <a:r>
              <a:rPr lang="pt-BR" dirty="0"/>
              <a:t> e a yolov4; (4) e o desenvolvimento de um software de visualização de dados.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43</a:t>
            </a:fld>
            <a:endParaRPr lang="pt-BR"/>
          </a:p>
        </p:txBody>
      </p:sp>
    </p:spTree>
    <p:extLst>
      <p:ext uri="{BB962C8B-B14F-4D97-AF65-F5344CB8AC3E}">
        <p14:creationId xmlns:p14="http://schemas.microsoft.com/office/powerpoint/2010/main" val="1491760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Eu gostaria de começar falando um pouco sobre a teoria por de trás desse trabalho. Como assim Matheus, como que a gente vai olhando só uma imagem determinar a pressão sonora na cena. Bem, a princípio pode parecer algo bastante complicado, mas esse é um problema que podemos solucionar usando técnicas de aprendizado de máquina e redes convolucionais, e é exatamente sobre isso que quero falar nessa parte. Então eu vou estar falando aqui especialmente sobre 2 tópicos muito importantes, que são (1) uma breve introdução ao aprendizado de máquina, (2) uma breve explicação sobre o que são redes convolucionais.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5</a:t>
            </a:fld>
            <a:endParaRPr lang="pt-BR"/>
          </a:p>
        </p:txBody>
      </p:sp>
    </p:spTree>
    <p:extLst>
      <p:ext uri="{BB962C8B-B14F-4D97-AF65-F5344CB8AC3E}">
        <p14:creationId xmlns:p14="http://schemas.microsoft.com/office/powerpoint/2010/main" val="1873978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Aprendizado de máquina não é nada mais do que simplesmente um ramo da inteligência artificial, que lida ali com algoritmos que melhoram automaticamente, quer dizer, que sozinhos vão aprendendo a solucionar um problema. Eles são basicamente divididos em 3 áreas principais, que são: (1) o aprendizado supervisionado; (2) o não-supervisionado; (3) e o por reforço.</a:t>
            </a:r>
          </a:p>
          <a:p>
            <a:endParaRPr lang="pt-BR" dirty="0"/>
          </a:p>
          <a:p>
            <a:r>
              <a:rPr lang="pt-BR" dirty="0"/>
              <a:t>Explicando brevemente sobre cada um, o aprendizado supervisionado é aquele em que eu dou pro computador um conjunto de dados com pergunta e resposta, e peço para ele aprender um padrão entre a pergunta e a resposta; Eu depois faço uma pergunta que não tinha apresentado antes, e vejo se ele aprendeu a responder; No aprendizado não-supervisionado, eu dou pro computador só um conjunto de dados e peço pra ele descobrir um padrão (um exemplo, algoritmo pra escolher melhores cenas de um jogo de futebol); Por fim, no aprendizado por reforço, o computador interage dinamicamente com um ambiente, e aprende por si só a fazer a tarefa (por exemplo, um robô aprendendo a andar sozinho). No caso da nossa pesquisa, (4) nós vamos estar utilizando a primeira dessas técnicas, pois vamos estar apresentando ao computador as “perguntas” (que são as imagens) e as “respostas” (que são as pressões sonoras).</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6</a:t>
            </a:fld>
            <a:endParaRPr lang="pt-BR"/>
          </a:p>
        </p:txBody>
      </p:sp>
    </p:spTree>
    <p:extLst>
      <p:ext uri="{BB962C8B-B14F-4D97-AF65-F5344CB8AC3E}">
        <p14:creationId xmlns:p14="http://schemas.microsoft.com/office/powerpoint/2010/main" val="378631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que nós vamos estar fazendo é essencialmente um regressão não-linear da entrada com a saída, em cima de um modelo. Esse processo de regressão é o que nós chamamos de “treinamento” do modelo. Existe toda uma matemática por de trás desse processo, que eu não vou entrar em detalhes nessa apresentação, mas de forma expositiva: Primeiro nós separamos o conjunto de dados (entra e saída) em dois grupos, um de “treinamento” e um de “teste”. Nós então (1) apresentamos os dados de entrada ao modelo, e o modelo (2) nos dá uma saída. Nós então (3) comparamos a saída do modelo com a saída real (que nós queremos) e (4) ajustamos o modelo de forma a saída dele estar mais próxima àquilo que queremos; (5) Para avaliarmos o modelo, não podemos usar os dados de treinamento, </a:t>
            </a:r>
            <a:r>
              <a:rPr lang="pt-BR" dirty="0" err="1"/>
              <a:t>pq</a:t>
            </a:r>
            <a:r>
              <a:rPr lang="pt-BR" dirty="0"/>
              <a:t> o modelo pode ter decorado esses dados. Aí nisso, a gente usa os dados de teste, e comparamos as saídas do modelo com as saída reais. E esse é o princípio de treinamento dessas redes neurais.</a:t>
            </a:r>
          </a:p>
          <a:p>
            <a:endParaRPr lang="pt-BR" dirty="0"/>
          </a:p>
          <a:p>
            <a:r>
              <a:rPr lang="pt-BR" dirty="0"/>
              <a:t>Agora, o que são esses modelos que estamos falando? Isso eu explicarei em seguida.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7</a:t>
            </a:fld>
            <a:endParaRPr lang="pt-BR"/>
          </a:p>
        </p:txBody>
      </p:sp>
    </p:spTree>
    <p:extLst>
      <p:ext uri="{BB962C8B-B14F-4D97-AF65-F5344CB8AC3E}">
        <p14:creationId xmlns:p14="http://schemas.microsoft.com/office/powerpoint/2010/main" val="740706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três modelos de redes convolucionais que nós testamos no trabalho, que são elas a (1) VGG16, a (2) ResNet50 e a (3) InceptionV3. Esses três modelos são usados amplamente tanto em pesquisas envolvendo processamento de imagens, quanto na indústria.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8</a:t>
            </a:fld>
            <a:endParaRPr lang="pt-BR"/>
          </a:p>
        </p:txBody>
      </p:sp>
    </p:spTree>
    <p:extLst>
      <p:ext uri="{BB962C8B-B14F-4D97-AF65-F5344CB8AC3E}">
        <p14:creationId xmlns:p14="http://schemas.microsoft.com/office/powerpoint/2010/main" val="4100166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VGG16 é formada por camadas convolucionais em série, intercaladas por camadas de pooling. As camadas de pooling diminuem a dimensionalidade fazendo operações de amostragem dos dados. Isso faz com que a informação da imagem vá ficando cada vez mais densa, até chegarmos na camada FC. Nessa camada, as informações da imagem já estão em uma forma mais densa, e aí nós classificamos essa informação para dizermos o que ela é. Então a gente pode entender a VGG16 como sendo composta por duas partes: (1) uma que irá extrair as informações da imagem em uma representação mais densa (que nós chamamos de extrator de características); (2) e a outra que irá fazer a classificação final da imagem e dizer o que ela é (camadas FC). Esse conceito é importante por que também se aplica as outras duas redes que irei mostrar em seguida.</a:t>
            </a:r>
          </a:p>
        </p:txBody>
      </p:sp>
      <p:sp>
        <p:nvSpPr>
          <p:cNvPr id="4" name="Espaço Reservado para Número de Slide 3"/>
          <p:cNvSpPr>
            <a:spLocks noGrp="1"/>
          </p:cNvSpPr>
          <p:nvPr>
            <p:ph type="sldNum" sz="quarter" idx="5"/>
          </p:nvPr>
        </p:nvSpPr>
        <p:spPr/>
        <p:txBody>
          <a:bodyPr/>
          <a:lstStyle/>
          <a:p>
            <a:fld id="{31494958-43B6-4978-A99D-9D6140777EFF}" type="slidenum">
              <a:rPr lang="pt-BR" smtClean="0"/>
              <a:t>9</a:t>
            </a:fld>
            <a:endParaRPr lang="pt-BR"/>
          </a:p>
        </p:txBody>
      </p:sp>
    </p:spTree>
    <p:extLst>
      <p:ext uri="{BB962C8B-B14F-4D97-AF65-F5344CB8AC3E}">
        <p14:creationId xmlns:p14="http://schemas.microsoft.com/office/powerpoint/2010/main" val="926963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0B6DD0-D8E6-4818-8458-9B04D15C380A}"/>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186CF67F-E662-4FCC-A6EE-1306C4B301C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21F2CDFA-ECA2-4C08-990E-90CF1105CA47}"/>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B83D3FC6-FE0F-46BF-929E-16B08A67CAD4}"/>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6E6E98F0-2EC3-4EB4-B835-87E2EFA3F787}"/>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1942129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F3A7F6-C291-43ED-8F6E-4F29809C772E}"/>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0773D818-DCCE-48B8-8B8A-1F202A2E1ECB}"/>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3982FD78-0482-4B9F-A3D7-C402D81DD80C}"/>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3BDBD6A3-697B-46B3-87DD-CA69B5A05F67}"/>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799163B-410C-46BA-918F-ECF84BA79C86}"/>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1995820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96888A6-47B2-4899-8CF6-067689164DC7}"/>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F91A1712-053E-4555-8BF2-2BCD0D63658F}"/>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4EF9AE44-7CDE-40A9-BA6D-DAF6C5BA5D2E}"/>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E7C92ED7-AA63-42B3-965D-C5B9E54FCF0C}"/>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6944A0D-80F2-44AB-8769-6527763DF5F6}"/>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33612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BEDDE-727F-4281-830D-7F8CA0C228FA}"/>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BEF62D51-E41B-4502-A074-32A42F62E76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7B9F99BA-7339-415D-884D-CE22CDFE89AC}"/>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B5B5122D-BE78-46EA-9622-5C5501DB9FE7}"/>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F9783E08-3C64-408F-9F63-DB087AE1D07A}"/>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265991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13950B-2AB6-43CB-B9D1-07FB45680A6B}"/>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5622BC15-E91C-48B6-A2FF-DD784F960D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10BC0C7A-A427-41B7-B070-78032BC8A5CA}"/>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25349720-7B9D-46C2-8CE9-BB82948FCBC5}"/>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1E86818D-9504-4AAA-9063-22762682F763}"/>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32510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A942A7-D14F-4882-BA53-5F660D37DD88}"/>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9B943C52-6787-437C-A8E8-1F401024D1D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3729658B-D024-4664-83C8-E259F943B7F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4227B086-D983-4655-9D05-5A4E5A757844}"/>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6" name="Espaço Reservado para Rodapé 5">
            <a:extLst>
              <a:ext uri="{FF2B5EF4-FFF2-40B4-BE49-F238E27FC236}">
                <a16:creationId xmlns:a16="http://schemas.microsoft.com/office/drawing/2014/main" id="{A7C0FACA-C726-4288-A48B-A4271445BF41}"/>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53E1C7E2-7F57-445F-94F5-E62C092F1F1A}"/>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2998681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0254F1-C608-40F7-9895-D14C00289981}"/>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71971614-26AB-49B6-96BF-D48473E1A1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CC757FE-CE38-4D1A-B0D6-961B1FBBD6B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7D82A674-8434-42CB-905E-CA1E6E6B09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E4C78BC-959D-4235-BA03-BD824331172A}"/>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FFB442D4-0D86-4965-A09E-DBF845480526}"/>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8" name="Espaço Reservado para Rodapé 7">
            <a:extLst>
              <a:ext uri="{FF2B5EF4-FFF2-40B4-BE49-F238E27FC236}">
                <a16:creationId xmlns:a16="http://schemas.microsoft.com/office/drawing/2014/main" id="{F3C45DB9-2371-49FB-BF35-7C038897D0B6}"/>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0E8A30D2-D01E-4E2A-B241-AEE6DA7548A5}"/>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3775094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82D4E4-C189-43C6-8DB5-8F8C833C5237}"/>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047651FF-0C74-4DA1-977A-17DD20522F69}"/>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4" name="Espaço Reservado para Rodapé 3">
            <a:extLst>
              <a:ext uri="{FF2B5EF4-FFF2-40B4-BE49-F238E27FC236}">
                <a16:creationId xmlns:a16="http://schemas.microsoft.com/office/drawing/2014/main" id="{C564570C-73A0-4C5A-9DA9-A1A5FB6822EF}"/>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C435BAF0-A2C6-44D0-957A-B4BC8E092604}"/>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14987591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4D430C3-1915-4CD0-911C-61C04BE9D13E}"/>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3" name="Espaço Reservado para Rodapé 2">
            <a:extLst>
              <a:ext uri="{FF2B5EF4-FFF2-40B4-BE49-F238E27FC236}">
                <a16:creationId xmlns:a16="http://schemas.microsoft.com/office/drawing/2014/main" id="{54ACA45D-7392-4FFD-BEE9-67AD691E14B8}"/>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D61BFEE8-8094-487E-A7D5-3A769AC2BA00}"/>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2874282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A09DA6-C9B2-44B6-9656-898941C7AF9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78A1C0B6-ED13-4259-BAFE-B21A1D17BC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5D196A2B-175D-4B4E-B1B8-FDA5A4C03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5A0156-8092-4365-8D5C-7C17D116586B}"/>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6" name="Espaço Reservado para Rodapé 5">
            <a:extLst>
              <a:ext uri="{FF2B5EF4-FFF2-40B4-BE49-F238E27FC236}">
                <a16:creationId xmlns:a16="http://schemas.microsoft.com/office/drawing/2014/main" id="{D4412A82-1D9B-4B70-B649-E5562D2A73C3}"/>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31618643-65CB-4D79-A608-19896C62447F}"/>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189484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6DC7E2-0585-4909-AA22-44E1B6CB990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7431F330-8868-4C07-B19B-7478051882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B5FDF0AB-9F2C-4468-8BB9-6AF923881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D17BAAA-3269-4067-8D75-DEBB12005B35}"/>
              </a:ext>
            </a:extLst>
          </p:cNvPr>
          <p:cNvSpPr>
            <a:spLocks noGrp="1"/>
          </p:cNvSpPr>
          <p:nvPr>
            <p:ph type="dt" sz="half" idx="10"/>
          </p:nvPr>
        </p:nvSpPr>
        <p:spPr/>
        <p:txBody>
          <a:bodyPr/>
          <a:lstStyle/>
          <a:p>
            <a:fld id="{D352B478-1594-4625-B205-4C61A5CBADE8}" type="datetimeFigureOut">
              <a:rPr lang="en-US" smtClean="0"/>
              <a:t>2/4/2021</a:t>
            </a:fld>
            <a:endParaRPr lang="en-US"/>
          </a:p>
        </p:txBody>
      </p:sp>
      <p:sp>
        <p:nvSpPr>
          <p:cNvPr id="6" name="Espaço Reservado para Rodapé 5">
            <a:extLst>
              <a:ext uri="{FF2B5EF4-FFF2-40B4-BE49-F238E27FC236}">
                <a16:creationId xmlns:a16="http://schemas.microsoft.com/office/drawing/2014/main" id="{F609C8BF-9B5D-4892-AA4D-327878AD69B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1204C642-866E-431F-99AB-8CA4B920B6BB}"/>
              </a:ext>
            </a:extLst>
          </p:cNvPr>
          <p:cNvSpPr>
            <a:spLocks noGrp="1"/>
          </p:cNvSpPr>
          <p:nvPr>
            <p:ph type="sldNum" sz="quarter" idx="12"/>
          </p:nvPr>
        </p:nvSpPr>
        <p:spPr/>
        <p:txBody>
          <a:bodyPr/>
          <a:lstStyle/>
          <a:p>
            <a:fld id="{22E78BD1-1294-4F98-A7FA-A73AF33390AC}" type="slidenum">
              <a:rPr lang="en-US" smtClean="0"/>
              <a:t>‹nº›</a:t>
            </a:fld>
            <a:endParaRPr lang="en-US"/>
          </a:p>
        </p:txBody>
      </p:sp>
    </p:spTree>
    <p:extLst>
      <p:ext uri="{BB962C8B-B14F-4D97-AF65-F5344CB8AC3E}">
        <p14:creationId xmlns:p14="http://schemas.microsoft.com/office/powerpoint/2010/main" val="3154328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D781929-1AFD-4149-8597-18CDEDD75B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05438D12-D955-456B-8685-FC904A10F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1D2E90ED-E662-4ACF-86EB-578BFAAAB5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52B478-1594-4625-B205-4C61A5CBADE8}" type="datetimeFigureOut">
              <a:rPr lang="en-US" smtClean="0"/>
              <a:t>2/4/2021</a:t>
            </a:fld>
            <a:endParaRPr lang="en-US"/>
          </a:p>
        </p:txBody>
      </p:sp>
      <p:sp>
        <p:nvSpPr>
          <p:cNvPr id="5" name="Espaço Reservado para Rodapé 4">
            <a:extLst>
              <a:ext uri="{FF2B5EF4-FFF2-40B4-BE49-F238E27FC236}">
                <a16:creationId xmlns:a16="http://schemas.microsoft.com/office/drawing/2014/main" id="{08089224-ECF5-4041-ADE8-2BFFC5ECFB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A3EA4A73-5C43-46B5-A58A-ED3D5E4B22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78BD1-1294-4F98-A7FA-A73AF33390AC}" type="slidenum">
              <a:rPr lang="en-US" smtClean="0"/>
              <a:t>‹nº›</a:t>
            </a:fld>
            <a:endParaRPr lang="en-US"/>
          </a:p>
        </p:txBody>
      </p:sp>
    </p:spTree>
    <p:extLst>
      <p:ext uri="{BB962C8B-B14F-4D97-AF65-F5344CB8AC3E}">
        <p14:creationId xmlns:p14="http://schemas.microsoft.com/office/powerpoint/2010/main" val="282169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0D7DC-794B-4D4D-962D-957B49774B43}"/>
              </a:ext>
            </a:extLst>
          </p:cNvPr>
          <p:cNvSpPr>
            <a:spLocks noGrp="1"/>
          </p:cNvSpPr>
          <p:nvPr>
            <p:ph type="ctrTitle"/>
          </p:nvPr>
        </p:nvSpPr>
        <p:spPr>
          <a:xfrm>
            <a:off x="1345095" y="601231"/>
            <a:ext cx="9501809" cy="2098669"/>
          </a:xfrm>
        </p:spPr>
        <p:txBody>
          <a:bodyPr>
            <a:noAutofit/>
          </a:bodyPr>
          <a:lstStyle/>
          <a:p>
            <a:r>
              <a:rPr lang="en-US" sz="4800" dirty="0"/>
              <a:t>Sound Pressure Estimation Method Using Traffic Cameras and Convolutional Neural Networks</a:t>
            </a:r>
          </a:p>
        </p:txBody>
      </p:sp>
      <p:sp>
        <p:nvSpPr>
          <p:cNvPr id="3" name="Subtítulo 2">
            <a:extLst>
              <a:ext uri="{FF2B5EF4-FFF2-40B4-BE49-F238E27FC236}">
                <a16:creationId xmlns:a16="http://schemas.microsoft.com/office/drawing/2014/main" id="{1A2CB700-205F-4C60-A686-0B0DDE6C8C88}"/>
              </a:ext>
            </a:extLst>
          </p:cNvPr>
          <p:cNvSpPr>
            <a:spLocks noGrp="1"/>
          </p:cNvSpPr>
          <p:nvPr>
            <p:ph type="subTitle" idx="1"/>
          </p:nvPr>
        </p:nvSpPr>
        <p:spPr>
          <a:xfrm>
            <a:off x="1523999" y="3752166"/>
            <a:ext cx="9144000" cy="2825756"/>
          </a:xfrm>
        </p:spPr>
        <p:txBody>
          <a:bodyPr>
            <a:normAutofit/>
          </a:bodyPr>
          <a:lstStyle/>
          <a:p>
            <a:r>
              <a:rPr lang="en-US" dirty="0"/>
              <a:t>Autor</a:t>
            </a:r>
            <a:r>
              <a:rPr lang="pt-BR" dirty="0"/>
              <a:t>: Matheus Silva de Lima</a:t>
            </a:r>
          </a:p>
          <a:p>
            <a:endParaRPr lang="pt-BR" dirty="0"/>
          </a:p>
          <a:p>
            <a:pPr algn="r"/>
            <a:r>
              <a:rPr lang="pt-BR" dirty="0"/>
              <a:t>Orientadores:	José Gabriel Rodríguez Carneiro Gomes</a:t>
            </a:r>
          </a:p>
          <a:p>
            <a:pPr algn="r"/>
            <a:r>
              <a:rPr lang="pt-BR" dirty="0"/>
              <a:t>Pedro de Carvalho </a:t>
            </a:r>
            <a:r>
              <a:rPr lang="pt-BR" dirty="0" err="1"/>
              <a:t>Cayres</a:t>
            </a:r>
            <a:r>
              <a:rPr lang="pt-BR" dirty="0"/>
              <a:t> Pinto</a:t>
            </a:r>
            <a:endParaRPr lang="en-US" dirty="0"/>
          </a:p>
          <a:p>
            <a:pPr algn="r"/>
            <a:r>
              <a:rPr lang="en-US" dirty="0"/>
              <a:t>Banca </a:t>
            </a:r>
            <a:r>
              <a:rPr lang="pt-BR" dirty="0"/>
              <a:t>Examinadora</a:t>
            </a:r>
            <a:r>
              <a:rPr lang="en-US" dirty="0"/>
              <a:t>:		</a:t>
            </a:r>
            <a:r>
              <a:rPr lang="en-US" dirty="0" err="1"/>
              <a:t>Mariane</a:t>
            </a:r>
            <a:r>
              <a:rPr lang="en-US" dirty="0"/>
              <a:t> Rembold </a:t>
            </a:r>
            <a:r>
              <a:rPr lang="en-US" dirty="0" err="1"/>
              <a:t>Petraglia</a:t>
            </a:r>
            <a:endParaRPr lang="en-US" dirty="0"/>
          </a:p>
          <a:p>
            <a:pPr algn="r"/>
            <a:r>
              <a:rPr lang="en-US" dirty="0"/>
              <a:t>Julio Cesar </a:t>
            </a:r>
            <a:r>
              <a:rPr lang="en-US" dirty="0" err="1"/>
              <a:t>Boscher</a:t>
            </a:r>
            <a:r>
              <a:rPr lang="en-US" dirty="0"/>
              <a:t> Torres</a:t>
            </a:r>
            <a:endParaRPr lang="pt-BR" dirty="0"/>
          </a:p>
        </p:txBody>
      </p:sp>
      <p:sp>
        <p:nvSpPr>
          <p:cNvPr id="4" name="CaixaDeTexto 3">
            <a:extLst>
              <a:ext uri="{FF2B5EF4-FFF2-40B4-BE49-F238E27FC236}">
                <a16:creationId xmlns:a16="http://schemas.microsoft.com/office/drawing/2014/main" id="{C2925BD9-F696-494C-B69D-83B9064786DD}"/>
              </a:ext>
            </a:extLst>
          </p:cNvPr>
          <p:cNvSpPr txBox="1"/>
          <p:nvPr/>
        </p:nvSpPr>
        <p:spPr>
          <a:xfrm>
            <a:off x="2120347" y="2902867"/>
            <a:ext cx="7951304" cy="646331"/>
          </a:xfrm>
          <a:prstGeom prst="rect">
            <a:avLst/>
          </a:prstGeom>
          <a:noFill/>
        </p:spPr>
        <p:txBody>
          <a:bodyPr wrap="square" rtlCol="0">
            <a:spAutoFit/>
          </a:bodyPr>
          <a:lstStyle/>
          <a:p>
            <a:pPr algn="ctr"/>
            <a:r>
              <a:rPr lang="pt-BR" dirty="0"/>
              <a:t>Método de Estimação da Pressão Sonora Usando Câmeras de Tráfego e Redes Neurais Convolucionais</a:t>
            </a:r>
            <a:endParaRPr lang="en-US" dirty="0"/>
          </a:p>
        </p:txBody>
      </p:sp>
    </p:spTree>
    <p:extLst>
      <p:ext uri="{BB962C8B-B14F-4D97-AF65-F5344CB8AC3E}">
        <p14:creationId xmlns:p14="http://schemas.microsoft.com/office/powerpoint/2010/main" val="10752574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299411"/>
            <a:ext cx="10515600" cy="4877552"/>
          </a:xfrm>
        </p:spPr>
        <p:txBody>
          <a:bodyPr/>
          <a:lstStyle/>
          <a:p>
            <a:pPr marL="0" indent="0" algn="ctr">
              <a:buNone/>
            </a:pPr>
            <a:r>
              <a:rPr lang="pt-BR" sz="3600" dirty="0"/>
              <a:t>ResNet50</a:t>
            </a:r>
            <a:endParaRPr lang="pt-BR" dirty="0"/>
          </a:p>
        </p:txBody>
      </p:sp>
      <p:pic>
        <p:nvPicPr>
          <p:cNvPr id="6" name="Imagem 5">
            <a:extLst>
              <a:ext uri="{FF2B5EF4-FFF2-40B4-BE49-F238E27FC236}">
                <a16:creationId xmlns:a16="http://schemas.microsoft.com/office/drawing/2014/main" id="{4AD82AA8-D2C0-479E-9F85-D45D3F3BD4FC}"/>
              </a:ext>
            </a:extLst>
          </p:cNvPr>
          <p:cNvPicPr>
            <a:picLocks noChangeAspect="1"/>
          </p:cNvPicPr>
          <p:nvPr/>
        </p:nvPicPr>
        <p:blipFill>
          <a:blip r:embed="rId3"/>
          <a:stretch>
            <a:fillRect/>
          </a:stretch>
        </p:blipFill>
        <p:spPr>
          <a:xfrm>
            <a:off x="2388768" y="2228039"/>
            <a:ext cx="7414461" cy="4351438"/>
          </a:xfrm>
          <a:prstGeom prst="rect">
            <a:avLst/>
          </a:prstGeom>
        </p:spPr>
      </p:pic>
    </p:spTree>
    <p:extLst>
      <p:ext uri="{BB962C8B-B14F-4D97-AF65-F5344CB8AC3E}">
        <p14:creationId xmlns:p14="http://schemas.microsoft.com/office/powerpoint/2010/main" val="3988231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299411"/>
            <a:ext cx="10515600" cy="4877552"/>
          </a:xfrm>
        </p:spPr>
        <p:txBody>
          <a:bodyPr/>
          <a:lstStyle/>
          <a:p>
            <a:pPr marL="0" indent="0" algn="ctr">
              <a:buNone/>
            </a:pPr>
            <a:r>
              <a:rPr lang="pt-BR" sz="3600" dirty="0"/>
              <a:t>InceptionV3</a:t>
            </a:r>
            <a:endParaRPr lang="pt-BR" dirty="0"/>
          </a:p>
        </p:txBody>
      </p:sp>
      <p:pic>
        <p:nvPicPr>
          <p:cNvPr id="2" name="Imagem 1">
            <a:extLst>
              <a:ext uri="{FF2B5EF4-FFF2-40B4-BE49-F238E27FC236}">
                <a16:creationId xmlns:a16="http://schemas.microsoft.com/office/drawing/2014/main" id="{BB3BAF28-AFFB-49F1-A1E1-B14E36B64763}"/>
              </a:ext>
            </a:extLst>
          </p:cNvPr>
          <p:cNvPicPr>
            <a:picLocks noChangeAspect="1"/>
          </p:cNvPicPr>
          <p:nvPr/>
        </p:nvPicPr>
        <p:blipFill>
          <a:blip r:embed="rId3"/>
          <a:stretch>
            <a:fillRect/>
          </a:stretch>
        </p:blipFill>
        <p:spPr>
          <a:xfrm>
            <a:off x="1299254" y="2167164"/>
            <a:ext cx="9593490" cy="3878219"/>
          </a:xfrm>
          <a:prstGeom prst="rect">
            <a:avLst/>
          </a:prstGeom>
        </p:spPr>
      </p:pic>
    </p:spTree>
    <p:extLst>
      <p:ext uri="{BB962C8B-B14F-4D97-AF65-F5344CB8AC3E}">
        <p14:creationId xmlns:p14="http://schemas.microsoft.com/office/powerpoint/2010/main" val="2293911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315455"/>
            <a:ext cx="10515600" cy="4861508"/>
          </a:xfrm>
        </p:spPr>
        <p:txBody>
          <a:bodyPr/>
          <a:lstStyle/>
          <a:p>
            <a:pPr marL="0" indent="0" algn="ctr">
              <a:buNone/>
            </a:pPr>
            <a:r>
              <a:rPr lang="pt-BR" sz="3600" i="1" dirty="0" err="1"/>
              <a:t>Transfer</a:t>
            </a:r>
            <a:r>
              <a:rPr lang="pt-BR" sz="3600" i="1" dirty="0"/>
              <a:t> Learning</a:t>
            </a:r>
            <a:r>
              <a:rPr lang="pt-BR" sz="3600" dirty="0"/>
              <a:t> </a:t>
            </a:r>
          </a:p>
          <a:p>
            <a:pPr marL="0" indent="0" algn="ctr">
              <a:buNone/>
            </a:pPr>
            <a:endParaRPr lang="pt-BR" sz="3600" dirty="0"/>
          </a:p>
          <a:p>
            <a:r>
              <a:rPr lang="pt-BR" sz="3600" dirty="0"/>
              <a:t>“Aprendizado por Transferência”.</a:t>
            </a:r>
          </a:p>
          <a:p>
            <a:endParaRPr lang="pt-BR" sz="3600" dirty="0"/>
          </a:p>
          <a:p>
            <a:r>
              <a:rPr lang="pt-BR" sz="3600" dirty="0"/>
              <a:t>Usar um modelo anteriormente treinado como ponto de partida.</a:t>
            </a:r>
          </a:p>
          <a:p>
            <a:endParaRPr lang="pt-BR" dirty="0"/>
          </a:p>
          <a:p>
            <a:pPr marL="0" indent="0">
              <a:buNone/>
            </a:pPr>
            <a:endParaRPr lang="pt-BR" dirty="0"/>
          </a:p>
        </p:txBody>
      </p:sp>
    </p:spTree>
    <p:extLst>
      <p:ext uri="{BB962C8B-B14F-4D97-AF65-F5344CB8AC3E}">
        <p14:creationId xmlns:p14="http://schemas.microsoft.com/office/powerpoint/2010/main" val="3668598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m 8">
            <a:extLst>
              <a:ext uri="{FF2B5EF4-FFF2-40B4-BE49-F238E27FC236}">
                <a16:creationId xmlns:a16="http://schemas.microsoft.com/office/drawing/2014/main" id="{FAAF3D32-EC90-4710-8DCA-C8AED86D3C0D}"/>
              </a:ext>
            </a:extLst>
          </p:cNvPr>
          <p:cNvPicPr>
            <a:picLocks noChangeAspect="1"/>
          </p:cNvPicPr>
          <p:nvPr/>
        </p:nvPicPr>
        <p:blipFill>
          <a:blip r:embed="rId3"/>
          <a:stretch>
            <a:fillRect/>
          </a:stretch>
        </p:blipFill>
        <p:spPr>
          <a:xfrm>
            <a:off x="1356310" y="1868992"/>
            <a:ext cx="5267325" cy="3905250"/>
          </a:xfrm>
          <a:prstGeom prst="rect">
            <a:avLst/>
          </a:prstGeom>
        </p:spPr>
      </p:pic>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67463907-653A-482A-B569-487838C20F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9973" y="3743162"/>
            <a:ext cx="2337983" cy="2031080"/>
          </a:xfrm>
          <a:prstGeom prst="rect">
            <a:avLst/>
          </a:prstGeom>
        </p:spPr>
      </p:pic>
      <p:grpSp>
        <p:nvGrpSpPr>
          <p:cNvPr id="10" name="Agrupar 9">
            <a:extLst>
              <a:ext uri="{FF2B5EF4-FFF2-40B4-BE49-F238E27FC236}">
                <a16:creationId xmlns:a16="http://schemas.microsoft.com/office/drawing/2014/main" id="{99AA5737-2918-4BC6-8B98-046B45F95532}"/>
              </a:ext>
            </a:extLst>
          </p:cNvPr>
          <p:cNvGrpSpPr/>
          <p:nvPr/>
        </p:nvGrpSpPr>
        <p:grpSpPr>
          <a:xfrm>
            <a:off x="3219925" y="5795279"/>
            <a:ext cx="3108031" cy="600524"/>
            <a:chOff x="2958940" y="6473094"/>
            <a:chExt cx="5205985" cy="946537"/>
          </a:xfrm>
        </p:grpSpPr>
        <p:sp>
          <p:nvSpPr>
            <p:cNvPr id="11" name="Chave Esquerda 10">
              <a:extLst>
                <a:ext uri="{FF2B5EF4-FFF2-40B4-BE49-F238E27FC236}">
                  <a16:creationId xmlns:a16="http://schemas.microsoft.com/office/drawing/2014/main" id="{88351958-049A-46E5-B68A-0FBF9492B3B4}"/>
                </a:ext>
              </a:extLst>
            </p:cNvPr>
            <p:cNvSpPr/>
            <p:nvPr/>
          </p:nvSpPr>
          <p:spPr>
            <a:xfrm rot="16200000">
              <a:off x="5321290" y="4110745"/>
              <a:ext cx="481285" cy="5205984"/>
            </a:xfrm>
            <a:prstGeom prst="leftBrace">
              <a:avLst>
                <a:gd name="adj1" fmla="val 268913"/>
                <a:gd name="adj2" fmla="val 4498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2" name="CaixaDeTexto 11">
              <a:extLst>
                <a:ext uri="{FF2B5EF4-FFF2-40B4-BE49-F238E27FC236}">
                  <a16:creationId xmlns:a16="http://schemas.microsoft.com/office/drawing/2014/main" id="{EA88F9BB-F3D4-412C-9E48-523825099991}"/>
                </a:ext>
              </a:extLst>
            </p:cNvPr>
            <p:cNvSpPr txBox="1"/>
            <p:nvPr/>
          </p:nvSpPr>
          <p:spPr>
            <a:xfrm>
              <a:off x="2958940" y="6934518"/>
              <a:ext cx="4768376" cy="485113"/>
            </a:xfrm>
            <a:prstGeom prst="rect">
              <a:avLst/>
            </a:prstGeom>
            <a:noFill/>
          </p:spPr>
          <p:txBody>
            <a:bodyPr wrap="square" rtlCol="0">
              <a:spAutoFit/>
            </a:bodyPr>
            <a:lstStyle/>
            <a:p>
              <a:pPr algn="ctr"/>
              <a:r>
                <a:rPr lang="pt-BR" sz="1400" b="1" dirty="0"/>
                <a:t>Extrator de Características</a:t>
              </a:r>
              <a:endParaRPr lang="en-US" sz="1400" b="1" dirty="0"/>
            </a:p>
          </p:txBody>
        </p:sp>
      </p:grpSp>
      <p:grpSp>
        <p:nvGrpSpPr>
          <p:cNvPr id="13" name="Agrupar 12">
            <a:extLst>
              <a:ext uri="{FF2B5EF4-FFF2-40B4-BE49-F238E27FC236}">
                <a16:creationId xmlns:a16="http://schemas.microsoft.com/office/drawing/2014/main" id="{462ABDD5-843A-462B-A059-412DEA79CF39}"/>
              </a:ext>
            </a:extLst>
          </p:cNvPr>
          <p:cNvGrpSpPr/>
          <p:nvPr/>
        </p:nvGrpSpPr>
        <p:grpSpPr>
          <a:xfrm>
            <a:off x="7197607" y="5800365"/>
            <a:ext cx="2241791" cy="600524"/>
            <a:chOff x="2958940" y="6473093"/>
            <a:chExt cx="5205984" cy="946536"/>
          </a:xfrm>
        </p:grpSpPr>
        <p:sp>
          <p:nvSpPr>
            <p:cNvPr id="14" name="Chave Esquerda 13">
              <a:extLst>
                <a:ext uri="{FF2B5EF4-FFF2-40B4-BE49-F238E27FC236}">
                  <a16:creationId xmlns:a16="http://schemas.microsoft.com/office/drawing/2014/main" id="{26541F78-6175-4CF4-85F5-00437DA01223}"/>
                </a:ext>
              </a:extLst>
            </p:cNvPr>
            <p:cNvSpPr/>
            <p:nvPr/>
          </p:nvSpPr>
          <p:spPr>
            <a:xfrm rot="16200000">
              <a:off x="5321290" y="4110743"/>
              <a:ext cx="481284" cy="5205984"/>
            </a:xfrm>
            <a:prstGeom prst="leftBrace">
              <a:avLst>
                <a:gd name="adj1" fmla="val 268913"/>
                <a:gd name="adj2" fmla="val 4498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5" name="CaixaDeTexto 14">
              <a:extLst>
                <a:ext uri="{FF2B5EF4-FFF2-40B4-BE49-F238E27FC236}">
                  <a16:creationId xmlns:a16="http://schemas.microsoft.com/office/drawing/2014/main" id="{DC5AD75E-7E5C-47F3-8CDC-28EFE917CB95}"/>
                </a:ext>
              </a:extLst>
            </p:cNvPr>
            <p:cNvSpPr txBox="1"/>
            <p:nvPr/>
          </p:nvSpPr>
          <p:spPr>
            <a:xfrm>
              <a:off x="2958940" y="6934516"/>
              <a:ext cx="4768376" cy="485113"/>
            </a:xfrm>
            <a:prstGeom prst="rect">
              <a:avLst/>
            </a:prstGeom>
            <a:noFill/>
          </p:spPr>
          <p:txBody>
            <a:bodyPr wrap="square" rtlCol="0">
              <a:spAutoFit/>
            </a:bodyPr>
            <a:lstStyle/>
            <a:p>
              <a:pPr algn="ctr"/>
              <a:r>
                <a:rPr lang="pt-BR" sz="1400" b="1" dirty="0"/>
                <a:t>Camadas FC</a:t>
              </a:r>
              <a:endParaRPr lang="en-US" sz="1400" b="1" dirty="0"/>
            </a:p>
          </p:txBody>
        </p:sp>
      </p:grpSp>
      <p:sp>
        <p:nvSpPr>
          <p:cNvPr id="16" name="Retângulo 15">
            <a:extLst>
              <a:ext uri="{FF2B5EF4-FFF2-40B4-BE49-F238E27FC236}">
                <a16:creationId xmlns:a16="http://schemas.microsoft.com/office/drawing/2014/main" id="{216C6B6B-5875-4B89-808F-4BA64364ED91}"/>
              </a:ext>
            </a:extLst>
          </p:cNvPr>
          <p:cNvSpPr/>
          <p:nvPr/>
        </p:nvSpPr>
        <p:spPr>
          <a:xfrm>
            <a:off x="7622726" y="3668950"/>
            <a:ext cx="1391554" cy="305334"/>
          </a:xfrm>
          <a:prstGeom prst="rect">
            <a:avLst/>
          </a:prstGeom>
          <a:solidFill>
            <a:schemeClr val="accent1"/>
          </a:solidFill>
          <a:ln>
            <a:solidFill>
              <a:schemeClr val="tx1"/>
            </a:solidFill>
          </a:ln>
          <a:scene3d>
            <a:camera prst="isometricRightUp"/>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Nossa rede</a:t>
            </a:r>
          </a:p>
        </p:txBody>
      </p:sp>
    </p:spTree>
    <p:extLst>
      <p:ext uri="{BB962C8B-B14F-4D97-AF65-F5344CB8AC3E}">
        <p14:creationId xmlns:p14="http://schemas.microsoft.com/office/powerpoint/2010/main" val="234262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299411"/>
            <a:ext cx="10515600" cy="4877552"/>
          </a:xfrm>
        </p:spPr>
        <p:txBody>
          <a:bodyPr>
            <a:normAutofit lnSpcReduction="10000"/>
          </a:bodyPr>
          <a:lstStyle/>
          <a:p>
            <a:pPr marL="0" indent="0" algn="ctr">
              <a:buNone/>
            </a:pPr>
            <a:r>
              <a:rPr lang="pt-BR" sz="3600" dirty="0"/>
              <a:t>LSTM (</a:t>
            </a:r>
            <a:r>
              <a:rPr lang="pt-BR" sz="3600" dirty="0" err="1"/>
              <a:t>Long</a:t>
            </a:r>
            <a:r>
              <a:rPr lang="pt-BR" sz="3600" dirty="0"/>
              <a:t>-short </a:t>
            </a:r>
            <a:r>
              <a:rPr lang="pt-BR" sz="3600" dirty="0" err="1"/>
              <a:t>Term</a:t>
            </a:r>
            <a:r>
              <a:rPr lang="pt-BR" sz="3600" dirty="0"/>
              <a:t> </a:t>
            </a:r>
            <a:r>
              <a:rPr lang="pt-BR" sz="3600" dirty="0" err="1"/>
              <a:t>Memory</a:t>
            </a:r>
            <a:r>
              <a:rPr lang="pt-BR" sz="3600" dirty="0"/>
              <a:t>)</a:t>
            </a:r>
          </a:p>
          <a:p>
            <a:pPr marL="0" indent="0" algn="ctr">
              <a:buNone/>
            </a:pPr>
            <a:endParaRPr lang="pt-BR" sz="3600" dirty="0"/>
          </a:p>
          <a:p>
            <a:r>
              <a:rPr lang="pt-BR" sz="3600" dirty="0"/>
              <a:t>Redes neurais tradicionais não possuem memória.</a:t>
            </a:r>
          </a:p>
          <a:p>
            <a:endParaRPr lang="pt-BR" sz="3600" dirty="0"/>
          </a:p>
          <a:p>
            <a:r>
              <a:rPr lang="pt-BR" sz="3600" dirty="0"/>
              <a:t>LSTM é uma rede recorrente, que aprende de sequencias.</a:t>
            </a:r>
          </a:p>
          <a:p>
            <a:endParaRPr lang="pt-BR" sz="3600" dirty="0"/>
          </a:p>
          <a:p>
            <a:r>
              <a:rPr lang="pt-BR" sz="3600" dirty="0"/>
              <a:t>Não tem problemas em reter informações muito passadas.</a:t>
            </a:r>
            <a:endParaRPr lang="pt-BR" dirty="0"/>
          </a:p>
        </p:txBody>
      </p:sp>
    </p:spTree>
    <p:extLst>
      <p:ext uri="{BB962C8B-B14F-4D97-AF65-F5344CB8AC3E}">
        <p14:creationId xmlns:p14="http://schemas.microsoft.com/office/powerpoint/2010/main" val="406312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4BE8B05D-FACB-4F4C-8DEC-695F4812045A}"/>
              </a:ext>
            </a:extLst>
          </p:cNvPr>
          <p:cNvPicPr>
            <a:picLocks noChangeAspect="1"/>
          </p:cNvPicPr>
          <p:nvPr/>
        </p:nvPicPr>
        <p:blipFill>
          <a:blip r:embed="rId3"/>
          <a:stretch>
            <a:fillRect/>
          </a:stretch>
        </p:blipFill>
        <p:spPr>
          <a:xfrm>
            <a:off x="1782176" y="1676669"/>
            <a:ext cx="8627645" cy="4627037"/>
          </a:xfrm>
          <a:prstGeom prst="rect">
            <a:avLst/>
          </a:prstGeom>
        </p:spPr>
      </p:pic>
      <p:sp>
        <p:nvSpPr>
          <p:cNvPr id="8" name="Retângulo 7">
            <a:extLst>
              <a:ext uri="{FF2B5EF4-FFF2-40B4-BE49-F238E27FC236}">
                <a16:creationId xmlns:a16="http://schemas.microsoft.com/office/drawing/2014/main" id="{3E4DFED0-C135-4F95-B372-6009E71D1BA9}"/>
              </a:ext>
            </a:extLst>
          </p:cNvPr>
          <p:cNvSpPr/>
          <p:nvPr/>
        </p:nvSpPr>
        <p:spPr>
          <a:xfrm>
            <a:off x="3222172" y="5456818"/>
            <a:ext cx="1001486" cy="986957"/>
          </a:xfrm>
          <a:custGeom>
            <a:avLst/>
            <a:gdLst>
              <a:gd name="connsiteX0" fmla="*/ 0 w 1001486"/>
              <a:gd name="connsiteY0" fmla="*/ 0 h 986957"/>
              <a:gd name="connsiteX1" fmla="*/ 1001486 w 1001486"/>
              <a:gd name="connsiteY1" fmla="*/ 0 h 986957"/>
              <a:gd name="connsiteX2" fmla="*/ 1001486 w 1001486"/>
              <a:gd name="connsiteY2" fmla="*/ 986957 h 986957"/>
              <a:gd name="connsiteX3" fmla="*/ 0 w 1001486"/>
              <a:gd name="connsiteY3" fmla="*/ 986957 h 986957"/>
              <a:gd name="connsiteX4" fmla="*/ 0 w 1001486"/>
              <a:gd name="connsiteY4" fmla="*/ 0 h 986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486" h="986957" extrusionOk="0">
                <a:moveTo>
                  <a:pt x="0" y="0"/>
                </a:moveTo>
                <a:cubicBezTo>
                  <a:pt x="193513" y="-65472"/>
                  <a:pt x="674180" y="-85779"/>
                  <a:pt x="1001486" y="0"/>
                </a:cubicBezTo>
                <a:cubicBezTo>
                  <a:pt x="1064405" y="185016"/>
                  <a:pt x="968273" y="763093"/>
                  <a:pt x="1001486" y="986957"/>
                </a:cubicBezTo>
                <a:cubicBezTo>
                  <a:pt x="576865" y="1036184"/>
                  <a:pt x="164066" y="1001538"/>
                  <a:pt x="0" y="986957"/>
                </a:cubicBezTo>
                <a:cubicBezTo>
                  <a:pt x="-20137" y="533624"/>
                  <a:pt x="-47201" y="195888"/>
                  <a:pt x="0" y="0"/>
                </a:cubicBezTo>
                <a:close/>
              </a:path>
            </a:pathLst>
          </a:custGeom>
          <a:noFill/>
          <a:ln w="19050">
            <a:solidFill>
              <a:schemeClr val="accent1"/>
            </a:solidFill>
            <a:extLst>
              <a:ext uri="{C807C97D-BFC1-408E-A445-0C87EB9F89A2}">
                <ask:lineSketchStyleProps xmlns:ask="http://schemas.microsoft.com/office/drawing/2018/sketchyshapes" sd="2650216993">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62CDDA6B-7FC9-4452-8CAF-185970C281E5}"/>
              </a:ext>
            </a:extLst>
          </p:cNvPr>
          <p:cNvSpPr/>
          <p:nvPr/>
        </p:nvSpPr>
        <p:spPr>
          <a:xfrm>
            <a:off x="9434279" y="1799771"/>
            <a:ext cx="1001486" cy="986956"/>
          </a:xfrm>
          <a:custGeom>
            <a:avLst/>
            <a:gdLst>
              <a:gd name="connsiteX0" fmla="*/ 0 w 1001486"/>
              <a:gd name="connsiteY0" fmla="*/ 0 h 986956"/>
              <a:gd name="connsiteX1" fmla="*/ 470698 w 1001486"/>
              <a:gd name="connsiteY1" fmla="*/ 0 h 986956"/>
              <a:gd name="connsiteX2" fmla="*/ 1001486 w 1001486"/>
              <a:gd name="connsiteY2" fmla="*/ 0 h 986956"/>
              <a:gd name="connsiteX3" fmla="*/ 1001486 w 1001486"/>
              <a:gd name="connsiteY3" fmla="*/ 513217 h 986956"/>
              <a:gd name="connsiteX4" fmla="*/ 1001486 w 1001486"/>
              <a:gd name="connsiteY4" fmla="*/ 986956 h 986956"/>
              <a:gd name="connsiteX5" fmla="*/ 530788 w 1001486"/>
              <a:gd name="connsiteY5" fmla="*/ 986956 h 986956"/>
              <a:gd name="connsiteX6" fmla="*/ 0 w 1001486"/>
              <a:gd name="connsiteY6" fmla="*/ 986956 h 986956"/>
              <a:gd name="connsiteX7" fmla="*/ 0 w 1001486"/>
              <a:gd name="connsiteY7" fmla="*/ 523087 h 986956"/>
              <a:gd name="connsiteX8" fmla="*/ 0 w 1001486"/>
              <a:gd name="connsiteY8" fmla="*/ 0 h 9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6" h="986956" extrusionOk="0">
                <a:moveTo>
                  <a:pt x="0" y="0"/>
                </a:moveTo>
                <a:cubicBezTo>
                  <a:pt x="141008" y="-46302"/>
                  <a:pt x="344235" y="16771"/>
                  <a:pt x="470698" y="0"/>
                </a:cubicBezTo>
                <a:cubicBezTo>
                  <a:pt x="597161" y="-16771"/>
                  <a:pt x="852713" y="47768"/>
                  <a:pt x="1001486" y="0"/>
                </a:cubicBezTo>
                <a:cubicBezTo>
                  <a:pt x="1013457" y="215689"/>
                  <a:pt x="966177" y="296262"/>
                  <a:pt x="1001486" y="513217"/>
                </a:cubicBezTo>
                <a:cubicBezTo>
                  <a:pt x="1036795" y="730172"/>
                  <a:pt x="972931" y="755811"/>
                  <a:pt x="1001486" y="986956"/>
                </a:cubicBezTo>
                <a:cubicBezTo>
                  <a:pt x="881473" y="1019013"/>
                  <a:pt x="734216" y="966993"/>
                  <a:pt x="530788" y="986956"/>
                </a:cubicBezTo>
                <a:cubicBezTo>
                  <a:pt x="327360" y="1006919"/>
                  <a:pt x="207843" y="968439"/>
                  <a:pt x="0" y="986956"/>
                </a:cubicBezTo>
                <a:cubicBezTo>
                  <a:pt x="-7451" y="847989"/>
                  <a:pt x="1072" y="704070"/>
                  <a:pt x="0" y="523087"/>
                </a:cubicBezTo>
                <a:cubicBezTo>
                  <a:pt x="-1072" y="342104"/>
                  <a:pt x="7871" y="141214"/>
                  <a:pt x="0" y="0"/>
                </a:cubicBezTo>
                <a:close/>
              </a:path>
            </a:pathLst>
          </a:custGeom>
          <a:noFill/>
          <a:ln w="19050">
            <a:solidFill>
              <a:srgbClr val="FF0000"/>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3C560236-AC16-48FA-B860-FEB177E54F4F}"/>
              </a:ext>
            </a:extLst>
          </p:cNvPr>
          <p:cNvSpPr/>
          <p:nvPr/>
        </p:nvSpPr>
        <p:spPr>
          <a:xfrm>
            <a:off x="9495414" y="4201347"/>
            <a:ext cx="1001486" cy="986956"/>
          </a:xfrm>
          <a:custGeom>
            <a:avLst/>
            <a:gdLst>
              <a:gd name="connsiteX0" fmla="*/ 0 w 1001486"/>
              <a:gd name="connsiteY0" fmla="*/ 0 h 986956"/>
              <a:gd name="connsiteX1" fmla="*/ 470698 w 1001486"/>
              <a:gd name="connsiteY1" fmla="*/ 0 h 986956"/>
              <a:gd name="connsiteX2" fmla="*/ 1001486 w 1001486"/>
              <a:gd name="connsiteY2" fmla="*/ 0 h 986956"/>
              <a:gd name="connsiteX3" fmla="*/ 1001486 w 1001486"/>
              <a:gd name="connsiteY3" fmla="*/ 513217 h 986956"/>
              <a:gd name="connsiteX4" fmla="*/ 1001486 w 1001486"/>
              <a:gd name="connsiteY4" fmla="*/ 986956 h 986956"/>
              <a:gd name="connsiteX5" fmla="*/ 530788 w 1001486"/>
              <a:gd name="connsiteY5" fmla="*/ 986956 h 986956"/>
              <a:gd name="connsiteX6" fmla="*/ 0 w 1001486"/>
              <a:gd name="connsiteY6" fmla="*/ 986956 h 986956"/>
              <a:gd name="connsiteX7" fmla="*/ 0 w 1001486"/>
              <a:gd name="connsiteY7" fmla="*/ 523087 h 986956"/>
              <a:gd name="connsiteX8" fmla="*/ 0 w 1001486"/>
              <a:gd name="connsiteY8" fmla="*/ 0 h 9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6" h="986956" extrusionOk="0">
                <a:moveTo>
                  <a:pt x="0" y="0"/>
                </a:moveTo>
                <a:cubicBezTo>
                  <a:pt x="141008" y="-46302"/>
                  <a:pt x="344235" y="16771"/>
                  <a:pt x="470698" y="0"/>
                </a:cubicBezTo>
                <a:cubicBezTo>
                  <a:pt x="597161" y="-16771"/>
                  <a:pt x="852713" y="47768"/>
                  <a:pt x="1001486" y="0"/>
                </a:cubicBezTo>
                <a:cubicBezTo>
                  <a:pt x="1013457" y="215689"/>
                  <a:pt x="966177" y="296262"/>
                  <a:pt x="1001486" y="513217"/>
                </a:cubicBezTo>
                <a:cubicBezTo>
                  <a:pt x="1036795" y="730172"/>
                  <a:pt x="972931" y="755811"/>
                  <a:pt x="1001486" y="986956"/>
                </a:cubicBezTo>
                <a:cubicBezTo>
                  <a:pt x="881473" y="1019013"/>
                  <a:pt x="734216" y="966993"/>
                  <a:pt x="530788" y="986956"/>
                </a:cubicBezTo>
                <a:cubicBezTo>
                  <a:pt x="327360" y="1006919"/>
                  <a:pt x="207843" y="968439"/>
                  <a:pt x="0" y="986956"/>
                </a:cubicBezTo>
                <a:cubicBezTo>
                  <a:pt x="-7451" y="847989"/>
                  <a:pt x="1072" y="704070"/>
                  <a:pt x="0" y="523087"/>
                </a:cubicBezTo>
                <a:cubicBezTo>
                  <a:pt x="-1072" y="342104"/>
                  <a:pt x="7871" y="141214"/>
                  <a:pt x="0" y="0"/>
                </a:cubicBezTo>
                <a:close/>
              </a:path>
            </a:pathLst>
          </a:custGeom>
          <a:noFill/>
          <a:ln w="19050">
            <a:solidFill>
              <a:schemeClr val="accent2"/>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DFB517F6-7E26-4411-A637-7FDE76E493BF}"/>
              </a:ext>
            </a:extLst>
          </p:cNvPr>
          <p:cNvSpPr/>
          <p:nvPr/>
        </p:nvSpPr>
        <p:spPr>
          <a:xfrm>
            <a:off x="1608008" y="4469862"/>
            <a:ext cx="1001486" cy="986956"/>
          </a:xfrm>
          <a:custGeom>
            <a:avLst/>
            <a:gdLst>
              <a:gd name="connsiteX0" fmla="*/ 0 w 1001486"/>
              <a:gd name="connsiteY0" fmla="*/ 0 h 986956"/>
              <a:gd name="connsiteX1" fmla="*/ 470698 w 1001486"/>
              <a:gd name="connsiteY1" fmla="*/ 0 h 986956"/>
              <a:gd name="connsiteX2" fmla="*/ 1001486 w 1001486"/>
              <a:gd name="connsiteY2" fmla="*/ 0 h 986956"/>
              <a:gd name="connsiteX3" fmla="*/ 1001486 w 1001486"/>
              <a:gd name="connsiteY3" fmla="*/ 513217 h 986956"/>
              <a:gd name="connsiteX4" fmla="*/ 1001486 w 1001486"/>
              <a:gd name="connsiteY4" fmla="*/ 986956 h 986956"/>
              <a:gd name="connsiteX5" fmla="*/ 530788 w 1001486"/>
              <a:gd name="connsiteY5" fmla="*/ 986956 h 986956"/>
              <a:gd name="connsiteX6" fmla="*/ 0 w 1001486"/>
              <a:gd name="connsiteY6" fmla="*/ 986956 h 986956"/>
              <a:gd name="connsiteX7" fmla="*/ 0 w 1001486"/>
              <a:gd name="connsiteY7" fmla="*/ 523087 h 986956"/>
              <a:gd name="connsiteX8" fmla="*/ 0 w 1001486"/>
              <a:gd name="connsiteY8" fmla="*/ 0 h 9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6" h="986956" extrusionOk="0">
                <a:moveTo>
                  <a:pt x="0" y="0"/>
                </a:moveTo>
                <a:cubicBezTo>
                  <a:pt x="141008" y="-46302"/>
                  <a:pt x="344235" y="16771"/>
                  <a:pt x="470698" y="0"/>
                </a:cubicBezTo>
                <a:cubicBezTo>
                  <a:pt x="597161" y="-16771"/>
                  <a:pt x="852713" y="47768"/>
                  <a:pt x="1001486" y="0"/>
                </a:cubicBezTo>
                <a:cubicBezTo>
                  <a:pt x="1013457" y="215689"/>
                  <a:pt x="966177" y="296262"/>
                  <a:pt x="1001486" y="513217"/>
                </a:cubicBezTo>
                <a:cubicBezTo>
                  <a:pt x="1036795" y="730172"/>
                  <a:pt x="972931" y="755811"/>
                  <a:pt x="1001486" y="986956"/>
                </a:cubicBezTo>
                <a:cubicBezTo>
                  <a:pt x="881473" y="1019013"/>
                  <a:pt x="734216" y="966993"/>
                  <a:pt x="530788" y="986956"/>
                </a:cubicBezTo>
                <a:cubicBezTo>
                  <a:pt x="327360" y="1006919"/>
                  <a:pt x="207843" y="968439"/>
                  <a:pt x="0" y="986956"/>
                </a:cubicBezTo>
                <a:cubicBezTo>
                  <a:pt x="-7451" y="847989"/>
                  <a:pt x="1072" y="704070"/>
                  <a:pt x="0" y="523087"/>
                </a:cubicBezTo>
                <a:cubicBezTo>
                  <a:pt x="-1072" y="342104"/>
                  <a:pt x="7871" y="141214"/>
                  <a:pt x="0" y="0"/>
                </a:cubicBezTo>
                <a:close/>
              </a:path>
            </a:pathLst>
          </a:custGeom>
          <a:noFill/>
          <a:ln w="19050">
            <a:solidFill>
              <a:srgbClr val="FF0000"/>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7D487547-80CF-4188-91E1-4BEAA37DA3DE}"/>
              </a:ext>
            </a:extLst>
          </p:cNvPr>
          <p:cNvSpPr/>
          <p:nvPr/>
        </p:nvSpPr>
        <p:spPr>
          <a:xfrm>
            <a:off x="1608008" y="1763200"/>
            <a:ext cx="1001486" cy="986956"/>
          </a:xfrm>
          <a:custGeom>
            <a:avLst/>
            <a:gdLst>
              <a:gd name="connsiteX0" fmla="*/ 0 w 1001486"/>
              <a:gd name="connsiteY0" fmla="*/ 0 h 986956"/>
              <a:gd name="connsiteX1" fmla="*/ 470698 w 1001486"/>
              <a:gd name="connsiteY1" fmla="*/ 0 h 986956"/>
              <a:gd name="connsiteX2" fmla="*/ 1001486 w 1001486"/>
              <a:gd name="connsiteY2" fmla="*/ 0 h 986956"/>
              <a:gd name="connsiteX3" fmla="*/ 1001486 w 1001486"/>
              <a:gd name="connsiteY3" fmla="*/ 513217 h 986956"/>
              <a:gd name="connsiteX4" fmla="*/ 1001486 w 1001486"/>
              <a:gd name="connsiteY4" fmla="*/ 986956 h 986956"/>
              <a:gd name="connsiteX5" fmla="*/ 530788 w 1001486"/>
              <a:gd name="connsiteY5" fmla="*/ 986956 h 986956"/>
              <a:gd name="connsiteX6" fmla="*/ 0 w 1001486"/>
              <a:gd name="connsiteY6" fmla="*/ 986956 h 986956"/>
              <a:gd name="connsiteX7" fmla="*/ 0 w 1001486"/>
              <a:gd name="connsiteY7" fmla="*/ 523087 h 986956"/>
              <a:gd name="connsiteX8" fmla="*/ 0 w 1001486"/>
              <a:gd name="connsiteY8" fmla="*/ 0 h 986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1486" h="986956" extrusionOk="0">
                <a:moveTo>
                  <a:pt x="0" y="0"/>
                </a:moveTo>
                <a:cubicBezTo>
                  <a:pt x="141008" y="-46302"/>
                  <a:pt x="344235" y="16771"/>
                  <a:pt x="470698" y="0"/>
                </a:cubicBezTo>
                <a:cubicBezTo>
                  <a:pt x="597161" y="-16771"/>
                  <a:pt x="852713" y="47768"/>
                  <a:pt x="1001486" y="0"/>
                </a:cubicBezTo>
                <a:cubicBezTo>
                  <a:pt x="1013457" y="215689"/>
                  <a:pt x="966177" y="296262"/>
                  <a:pt x="1001486" y="513217"/>
                </a:cubicBezTo>
                <a:cubicBezTo>
                  <a:pt x="1036795" y="730172"/>
                  <a:pt x="972931" y="755811"/>
                  <a:pt x="1001486" y="986956"/>
                </a:cubicBezTo>
                <a:cubicBezTo>
                  <a:pt x="881473" y="1019013"/>
                  <a:pt x="734216" y="966993"/>
                  <a:pt x="530788" y="986956"/>
                </a:cubicBezTo>
                <a:cubicBezTo>
                  <a:pt x="327360" y="1006919"/>
                  <a:pt x="207843" y="968439"/>
                  <a:pt x="0" y="986956"/>
                </a:cubicBezTo>
                <a:cubicBezTo>
                  <a:pt x="-7451" y="847989"/>
                  <a:pt x="1072" y="704070"/>
                  <a:pt x="0" y="523087"/>
                </a:cubicBezTo>
                <a:cubicBezTo>
                  <a:pt x="-1072" y="342104"/>
                  <a:pt x="7871" y="141214"/>
                  <a:pt x="0" y="0"/>
                </a:cubicBezTo>
                <a:close/>
              </a:path>
            </a:pathLst>
          </a:custGeom>
          <a:noFill/>
          <a:ln w="19050">
            <a:solidFill>
              <a:srgbClr val="FF0000"/>
            </a:solidFill>
            <a:extLst>
              <a:ext uri="{C807C97D-BFC1-408E-A445-0C87EB9F89A2}">
                <ask:lineSketchStyleProps xmlns:ask="http://schemas.microsoft.com/office/drawing/2018/sketchyshapes" sd="2650216993">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81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p:txBody>
          <a:bodyPr/>
          <a:lstStyle/>
          <a:p>
            <a:r>
              <a:rPr lang="pt-BR" dirty="0"/>
              <a:t>Metodologia</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r>
              <a:rPr lang="pt-BR" dirty="0"/>
              <a:t>Dados utilizados</a:t>
            </a:r>
          </a:p>
          <a:p>
            <a:endParaRPr lang="pt-BR" dirty="0"/>
          </a:p>
          <a:p>
            <a:r>
              <a:rPr lang="pt-BR" dirty="0"/>
              <a:t>Modelos propostos</a:t>
            </a:r>
          </a:p>
          <a:p>
            <a:endParaRPr lang="pt-BR" dirty="0"/>
          </a:p>
          <a:p>
            <a:r>
              <a:rPr lang="pt-BR" dirty="0"/>
              <a:t>Avaliação dos modelos</a:t>
            </a:r>
          </a:p>
        </p:txBody>
      </p:sp>
    </p:spTree>
    <p:extLst>
      <p:ext uri="{BB962C8B-B14F-4D97-AF65-F5344CB8AC3E}">
        <p14:creationId xmlns:p14="http://schemas.microsoft.com/office/powerpoint/2010/main" val="336451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2AE5F5F-6FA0-4248-BAF3-9456403CFAE1}"/>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2C4B227C-E526-4D53-BBA3-1FB03646B9C9}"/>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D4146EDC-90E4-47EC-AFD1-5D3129231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988" y="1955800"/>
            <a:ext cx="2133600" cy="2133600"/>
          </a:xfrm>
          <a:prstGeom prst="rect">
            <a:avLst/>
          </a:prstGeom>
          <a:ln>
            <a:noFill/>
          </a:ln>
          <a:effectLst>
            <a:outerShdw blurRad="292100" dist="139700" dir="2700000" algn="tl" rotWithShape="0">
              <a:srgbClr val="333333">
                <a:alpha val="65000"/>
              </a:srgbClr>
            </a:outerShdw>
          </a:effectLst>
        </p:spPr>
      </p:pic>
      <p:pic>
        <p:nvPicPr>
          <p:cNvPr id="11" name="Imagem 10" descr="Pessoas na rua a noite&#10;&#10;Descrição gerada automaticamente">
            <a:extLst>
              <a:ext uri="{FF2B5EF4-FFF2-40B4-BE49-F238E27FC236}">
                <a16:creationId xmlns:a16="http://schemas.microsoft.com/office/drawing/2014/main" id="{E2C4351D-7C20-47BB-B683-5314FBCFB6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955800"/>
            <a:ext cx="2133600" cy="2133600"/>
          </a:xfrm>
          <a:prstGeom prst="rect">
            <a:avLst/>
          </a:prstGeom>
          <a:ln>
            <a:noFill/>
          </a:ln>
          <a:effectLst>
            <a:outerShdw blurRad="292100" dist="139700" dir="2700000" algn="tl" rotWithShape="0">
              <a:srgbClr val="333333">
                <a:alpha val="65000"/>
              </a:srgbClr>
            </a:outerShdw>
          </a:effectLst>
        </p:spPr>
      </p:pic>
      <p:pic>
        <p:nvPicPr>
          <p:cNvPr id="13" name="Imagem 12">
            <a:extLst>
              <a:ext uri="{FF2B5EF4-FFF2-40B4-BE49-F238E27FC236}">
                <a16:creationId xmlns:a16="http://schemas.microsoft.com/office/drawing/2014/main" id="{8F6F50A5-8A10-4D94-A141-00ED81555D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9414" y="1955800"/>
            <a:ext cx="2133600" cy="2133600"/>
          </a:xfrm>
          <a:prstGeom prst="rect">
            <a:avLst/>
          </a:prstGeom>
          <a:ln>
            <a:noFill/>
          </a:ln>
          <a:effectLst>
            <a:outerShdw blurRad="292100" dist="139700" dir="2700000" algn="tl" rotWithShape="0">
              <a:srgbClr val="333333">
                <a:alpha val="65000"/>
              </a:srgbClr>
            </a:outerShdw>
          </a:effectLst>
        </p:spPr>
      </p:pic>
      <p:sp>
        <p:nvSpPr>
          <p:cNvPr id="14" name="Espaço Reservado para Conteúdo 2">
            <a:extLst>
              <a:ext uri="{FF2B5EF4-FFF2-40B4-BE49-F238E27FC236}">
                <a16:creationId xmlns:a16="http://schemas.microsoft.com/office/drawing/2014/main" id="{D13E2BF6-FA69-41E0-A684-8F9C705E574E}"/>
              </a:ext>
            </a:extLst>
          </p:cNvPr>
          <p:cNvSpPr>
            <a:spLocks noGrp="1"/>
          </p:cNvSpPr>
          <p:nvPr>
            <p:ph idx="1"/>
          </p:nvPr>
        </p:nvSpPr>
        <p:spPr>
          <a:xfrm>
            <a:off x="838200" y="4484913"/>
            <a:ext cx="10515600" cy="1692049"/>
          </a:xfrm>
        </p:spPr>
        <p:txBody>
          <a:bodyPr/>
          <a:lstStyle/>
          <a:p>
            <a:pPr marL="0" indent="0">
              <a:buNone/>
            </a:pPr>
            <a:endParaRPr lang="pt-BR" dirty="0"/>
          </a:p>
          <a:p>
            <a:pPr marL="0" indent="0">
              <a:buNone/>
            </a:pPr>
            <a:r>
              <a:rPr lang="pt-BR" dirty="0"/>
              <a:t>38 vídeos</a:t>
            </a:r>
          </a:p>
          <a:p>
            <a:pPr marL="0" indent="0">
              <a:buNone/>
            </a:pPr>
            <a:r>
              <a:rPr lang="pt-BR" dirty="0"/>
              <a:t>16 horas e 35 minutos de gravação</a:t>
            </a:r>
          </a:p>
        </p:txBody>
      </p:sp>
    </p:spTree>
    <p:extLst>
      <p:ext uri="{BB962C8B-B14F-4D97-AF65-F5344CB8AC3E}">
        <p14:creationId xmlns:p14="http://schemas.microsoft.com/office/powerpoint/2010/main" val="212429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1" end="1"/>
                                            </p:txEl>
                                          </p:spTgt>
                                        </p:tgtEl>
                                        <p:attrNameLst>
                                          <p:attrName>style.visibility</p:attrName>
                                        </p:attrNameLst>
                                      </p:cBhvr>
                                      <p:to>
                                        <p:strVal val="visible"/>
                                      </p:to>
                                    </p:set>
                                    <p:animEffect transition="in" filter="fade">
                                      <p:cBhvr>
                                        <p:cTn id="7" dur="500"/>
                                        <p:tgtEl>
                                          <p:spTgt spid="1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2" end="2"/>
                                            </p:txEl>
                                          </p:spTgt>
                                        </p:tgtEl>
                                        <p:attrNameLst>
                                          <p:attrName>style.visibility</p:attrName>
                                        </p:attrNameLst>
                                      </p:cBhvr>
                                      <p:to>
                                        <p:strVal val="visible"/>
                                      </p:to>
                                    </p:set>
                                    <p:animEffect transition="in" filter="fade">
                                      <p:cBhvr>
                                        <p:cTn id="12"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A3F68F2-9ED4-4923-A7B5-465FBA79CE55}"/>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A7B05A57-4382-4AE4-9FA6-42B77F355F26}"/>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6B817B9E-5CB7-41F2-BAF4-DD76F8C8E171}"/>
              </a:ext>
            </a:extLst>
          </p:cNvPr>
          <p:cNvPicPr>
            <a:picLocks noChangeAspect="1"/>
          </p:cNvPicPr>
          <p:nvPr/>
        </p:nvPicPr>
        <p:blipFill rotWithShape="1">
          <a:blip r:embed="rId3"/>
          <a:srcRect r="20276"/>
          <a:stretch/>
        </p:blipFill>
        <p:spPr>
          <a:xfrm>
            <a:off x="1622424" y="2152000"/>
            <a:ext cx="5634497" cy="4024963"/>
          </a:xfrm>
          <a:prstGeom prst="rect">
            <a:avLst/>
          </a:prstGeom>
        </p:spPr>
      </p:pic>
      <p:sp>
        <p:nvSpPr>
          <p:cNvPr id="6" name="Título 1">
            <a:extLst>
              <a:ext uri="{FF2B5EF4-FFF2-40B4-BE49-F238E27FC236}">
                <a16:creationId xmlns:a16="http://schemas.microsoft.com/office/drawing/2014/main" id="{BAC1788F-1106-4607-B0C6-4889724CB4A2}"/>
              </a:ext>
            </a:extLst>
          </p:cNvPr>
          <p:cNvSpPr txBox="1">
            <a:spLocks/>
          </p:cNvSpPr>
          <p:nvPr/>
        </p:nvSpPr>
        <p:spPr>
          <a:xfrm>
            <a:off x="7329261" y="3014579"/>
            <a:ext cx="2013857" cy="527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b="1" dirty="0"/>
              <a:t>Dados de Entrada</a:t>
            </a:r>
          </a:p>
        </p:txBody>
      </p:sp>
      <p:sp>
        <p:nvSpPr>
          <p:cNvPr id="7" name="Título 1">
            <a:extLst>
              <a:ext uri="{FF2B5EF4-FFF2-40B4-BE49-F238E27FC236}">
                <a16:creationId xmlns:a16="http://schemas.microsoft.com/office/drawing/2014/main" id="{90507D03-9B03-4770-82F8-4D1E09BABFB9}"/>
              </a:ext>
            </a:extLst>
          </p:cNvPr>
          <p:cNvSpPr txBox="1">
            <a:spLocks/>
          </p:cNvSpPr>
          <p:nvPr/>
        </p:nvSpPr>
        <p:spPr>
          <a:xfrm>
            <a:off x="7256921" y="5318321"/>
            <a:ext cx="2452915" cy="527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000" b="1" dirty="0"/>
              <a:t>Dados de Saída (alvos)</a:t>
            </a:r>
          </a:p>
        </p:txBody>
      </p:sp>
      <p:sp>
        <p:nvSpPr>
          <p:cNvPr id="12" name="Espaço Reservado para Conteúdo 2">
            <a:extLst>
              <a:ext uri="{FF2B5EF4-FFF2-40B4-BE49-F238E27FC236}">
                <a16:creationId xmlns:a16="http://schemas.microsoft.com/office/drawing/2014/main" id="{2E67D484-4D09-47A8-A134-3AF988B47359}"/>
              </a:ext>
            </a:extLst>
          </p:cNvPr>
          <p:cNvSpPr>
            <a:spLocks noGrp="1"/>
          </p:cNvSpPr>
          <p:nvPr>
            <p:ph idx="1"/>
          </p:nvPr>
        </p:nvSpPr>
        <p:spPr>
          <a:xfrm>
            <a:off x="838200" y="1825625"/>
            <a:ext cx="10515600" cy="4351338"/>
          </a:xfrm>
        </p:spPr>
        <p:txBody>
          <a:bodyPr/>
          <a:lstStyle/>
          <a:p>
            <a:pPr lvl="1"/>
            <a:r>
              <a:rPr lang="pt-BR" dirty="0"/>
              <a:t>Extração dos dados</a:t>
            </a:r>
          </a:p>
        </p:txBody>
      </p:sp>
    </p:spTree>
    <p:extLst>
      <p:ext uri="{BB962C8B-B14F-4D97-AF65-F5344CB8AC3E}">
        <p14:creationId xmlns:p14="http://schemas.microsoft.com/office/powerpoint/2010/main" val="244308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pPr lvl="1"/>
            <a:r>
              <a:rPr lang="pt-BR" dirty="0"/>
              <a:t>Calculo da pressão sonora</a:t>
            </a:r>
          </a:p>
        </p:txBody>
      </p:sp>
      <p:sp>
        <p:nvSpPr>
          <p:cNvPr id="4" name="Título 1">
            <a:extLst>
              <a:ext uri="{FF2B5EF4-FFF2-40B4-BE49-F238E27FC236}">
                <a16:creationId xmlns:a16="http://schemas.microsoft.com/office/drawing/2014/main" id="{3A3F68F2-9ED4-4923-A7B5-465FBA79CE55}"/>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A7B05A57-4382-4AE4-9FA6-42B77F355F26}"/>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317F7383-B492-489F-B32B-1C5D81BED091}"/>
              </a:ext>
            </a:extLst>
          </p:cNvPr>
          <p:cNvPicPr>
            <a:picLocks noChangeAspect="1"/>
          </p:cNvPicPr>
          <p:nvPr/>
        </p:nvPicPr>
        <p:blipFill>
          <a:blip r:embed="rId3"/>
          <a:stretch>
            <a:fillRect/>
          </a:stretch>
        </p:blipFill>
        <p:spPr>
          <a:xfrm>
            <a:off x="3288001" y="2366415"/>
            <a:ext cx="5615995" cy="3269757"/>
          </a:xfrm>
          <a:prstGeom prst="rect">
            <a:avLst/>
          </a:prstGeom>
        </p:spPr>
      </p:pic>
    </p:spTree>
    <p:extLst>
      <p:ext uri="{BB962C8B-B14F-4D97-AF65-F5344CB8AC3E}">
        <p14:creationId xmlns:p14="http://schemas.microsoft.com/office/powerpoint/2010/main" val="2550368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32A4EFE-55B1-44B3-8407-72F1477F51F7}"/>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Introdução</a:t>
            </a:r>
          </a:p>
        </p:txBody>
      </p:sp>
      <p:cxnSp>
        <p:nvCxnSpPr>
          <p:cNvPr id="5" name="Conector reto 4">
            <a:extLst>
              <a:ext uri="{FF2B5EF4-FFF2-40B4-BE49-F238E27FC236}">
                <a16:creationId xmlns:a16="http://schemas.microsoft.com/office/drawing/2014/main" id="{EABF7CA4-5296-4F09-828D-F90A55A836F3}"/>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2BE3F2E9-A520-49F5-8107-F3190BB0BE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264" y="1893124"/>
            <a:ext cx="3787470" cy="4034589"/>
          </a:xfrm>
          <a:prstGeom prst="rect">
            <a:avLst/>
          </a:prstGeom>
        </p:spPr>
      </p:pic>
    </p:spTree>
    <p:extLst>
      <p:ext uri="{BB962C8B-B14F-4D97-AF65-F5344CB8AC3E}">
        <p14:creationId xmlns:p14="http://schemas.microsoft.com/office/powerpoint/2010/main" val="3041020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pPr marL="0" indent="0">
              <a:buNone/>
            </a:pPr>
            <a:r>
              <a:rPr lang="pt-BR" dirty="0"/>
              <a:t>Modelos propostos</a:t>
            </a:r>
          </a:p>
          <a:p>
            <a:pPr marL="0" indent="0">
              <a:buNone/>
            </a:pPr>
            <a:endParaRPr lang="pt-BR" dirty="0"/>
          </a:p>
          <a:p>
            <a:pPr lvl="1"/>
            <a:r>
              <a:rPr lang="pt-BR" sz="2800" dirty="0"/>
              <a:t>Modelos não temporais</a:t>
            </a:r>
          </a:p>
          <a:p>
            <a:pPr lvl="1"/>
            <a:endParaRPr lang="pt-BR" sz="2800" dirty="0"/>
          </a:p>
          <a:p>
            <a:pPr lvl="1"/>
            <a:endParaRPr lang="pt-BR" sz="2800" dirty="0"/>
          </a:p>
          <a:p>
            <a:pPr lvl="1"/>
            <a:r>
              <a:rPr lang="pt-BR" sz="2800" dirty="0"/>
              <a:t>Modelos temporais</a:t>
            </a:r>
          </a:p>
        </p:txBody>
      </p:sp>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6355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C82DE8DD-E919-4BD5-89C1-D28019945672}"/>
              </a:ext>
            </a:extLst>
          </p:cNvPr>
          <p:cNvPicPr>
            <a:picLocks noChangeAspect="1"/>
          </p:cNvPicPr>
          <p:nvPr/>
        </p:nvPicPr>
        <p:blipFill>
          <a:blip r:embed="rId3"/>
          <a:stretch>
            <a:fillRect/>
          </a:stretch>
        </p:blipFill>
        <p:spPr>
          <a:xfrm>
            <a:off x="1289205" y="1409698"/>
            <a:ext cx="9613590" cy="4281683"/>
          </a:xfrm>
          <a:prstGeom prst="rect">
            <a:avLst/>
          </a:prstGeom>
        </p:spPr>
      </p:pic>
    </p:spTree>
    <p:extLst>
      <p:ext uri="{BB962C8B-B14F-4D97-AF65-F5344CB8AC3E}">
        <p14:creationId xmlns:p14="http://schemas.microsoft.com/office/powerpoint/2010/main" val="24117828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 name="Imagem 1">
            <a:extLst>
              <a:ext uri="{FF2B5EF4-FFF2-40B4-BE49-F238E27FC236}">
                <a16:creationId xmlns:a16="http://schemas.microsoft.com/office/drawing/2014/main" id="{FF68EDB3-9782-4711-A677-28A614EB9793}"/>
              </a:ext>
            </a:extLst>
          </p:cNvPr>
          <p:cNvPicPr>
            <a:picLocks noChangeAspect="1"/>
          </p:cNvPicPr>
          <p:nvPr/>
        </p:nvPicPr>
        <p:blipFill>
          <a:blip r:embed="rId3"/>
          <a:stretch>
            <a:fillRect/>
          </a:stretch>
        </p:blipFill>
        <p:spPr>
          <a:xfrm>
            <a:off x="1359167" y="1515786"/>
            <a:ext cx="9473665" cy="4695821"/>
          </a:xfrm>
          <a:prstGeom prst="rect">
            <a:avLst/>
          </a:prstGeom>
        </p:spPr>
      </p:pic>
    </p:spTree>
    <p:extLst>
      <p:ext uri="{BB962C8B-B14F-4D97-AF65-F5344CB8AC3E}">
        <p14:creationId xmlns:p14="http://schemas.microsoft.com/office/powerpoint/2010/main" val="2632216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9F73D98D-323A-43ED-B86C-23572895B008}"/>
              </a:ext>
            </a:extLst>
          </p:cNvPr>
          <p:cNvPicPr>
            <a:picLocks noChangeAspect="1"/>
          </p:cNvPicPr>
          <p:nvPr/>
        </p:nvPicPr>
        <p:blipFill>
          <a:blip r:embed="rId3"/>
          <a:stretch>
            <a:fillRect/>
          </a:stretch>
        </p:blipFill>
        <p:spPr>
          <a:xfrm>
            <a:off x="1583870" y="1608322"/>
            <a:ext cx="9024258" cy="4971155"/>
          </a:xfrm>
          <a:prstGeom prst="rect">
            <a:avLst/>
          </a:prstGeom>
        </p:spPr>
      </p:pic>
    </p:spTree>
    <p:extLst>
      <p:ext uri="{BB962C8B-B14F-4D97-AF65-F5344CB8AC3E}">
        <p14:creationId xmlns:p14="http://schemas.microsoft.com/office/powerpoint/2010/main" val="147334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150EF287-6F2C-4B38-9064-93EC66A189FE}"/>
              </a:ext>
            </a:extLst>
          </p:cNvPr>
          <p:cNvPicPr>
            <a:picLocks noChangeAspect="1"/>
          </p:cNvPicPr>
          <p:nvPr/>
        </p:nvPicPr>
        <p:blipFill>
          <a:blip r:embed="rId3"/>
          <a:stretch>
            <a:fillRect/>
          </a:stretch>
        </p:blipFill>
        <p:spPr>
          <a:xfrm>
            <a:off x="2438400" y="1555563"/>
            <a:ext cx="7315200" cy="4191000"/>
          </a:xfrm>
          <a:prstGeom prst="rect">
            <a:avLst/>
          </a:prstGeom>
        </p:spPr>
      </p:pic>
    </p:spTree>
    <p:extLst>
      <p:ext uri="{BB962C8B-B14F-4D97-AF65-F5344CB8AC3E}">
        <p14:creationId xmlns:p14="http://schemas.microsoft.com/office/powerpoint/2010/main" val="1913209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 name="Imagem 6">
            <a:extLst>
              <a:ext uri="{FF2B5EF4-FFF2-40B4-BE49-F238E27FC236}">
                <a16:creationId xmlns:a16="http://schemas.microsoft.com/office/drawing/2014/main" id="{A9055116-299D-4D0A-9F7C-E58A0CA77AF0}"/>
              </a:ext>
            </a:extLst>
          </p:cNvPr>
          <p:cNvPicPr>
            <a:picLocks noChangeAspect="1"/>
          </p:cNvPicPr>
          <p:nvPr/>
        </p:nvPicPr>
        <p:blipFill>
          <a:blip r:embed="rId3"/>
          <a:stretch>
            <a:fillRect/>
          </a:stretch>
        </p:blipFill>
        <p:spPr>
          <a:xfrm>
            <a:off x="1690186" y="1573920"/>
            <a:ext cx="8811628" cy="3710159"/>
          </a:xfrm>
          <a:prstGeom prst="rect">
            <a:avLst/>
          </a:prstGeom>
        </p:spPr>
      </p:pic>
    </p:spTree>
    <p:extLst>
      <p:ext uri="{BB962C8B-B14F-4D97-AF65-F5344CB8AC3E}">
        <p14:creationId xmlns:p14="http://schemas.microsoft.com/office/powerpoint/2010/main" val="2246002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pPr marL="0" indent="0" algn="ctr">
              <a:buNone/>
            </a:pPr>
            <a:r>
              <a:rPr lang="pt-BR" dirty="0"/>
              <a:t>Avaliação dos modelos</a:t>
            </a:r>
          </a:p>
          <a:p>
            <a:pPr marL="0" indent="0">
              <a:buNone/>
            </a:pPr>
            <a:endParaRPr lang="pt-BR" dirty="0"/>
          </a:p>
          <a:p>
            <a:pPr lvl="1"/>
            <a:r>
              <a:rPr lang="pt-BR" sz="2800" dirty="0"/>
              <a:t>Erro quadrático médio (MSE)</a:t>
            </a:r>
          </a:p>
          <a:p>
            <a:pPr lvl="1"/>
            <a:endParaRPr lang="pt-BR" sz="2800" dirty="0"/>
          </a:p>
          <a:p>
            <a:pPr lvl="1"/>
            <a:endParaRPr lang="pt-BR" sz="2800" dirty="0"/>
          </a:p>
          <a:p>
            <a:pPr lvl="1"/>
            <a:endParaRPr lang="pt-BR" sz="2800" dirty="0"/>
          </a:p>
          <a:p>
            <a:pPr lvl="1"/>
            <a:r>
              <a:rPr lang="pt-BR" sz="2800" dirty="0"/>
              <a:t>Correlação de Pearson</a:t>
            </a:r>
          </a:p>
        </p:txBody>
      </p:sp>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Metodologia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38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p:txBody>
          <a:bodyPr/>
          <a:lstStyle/>
          <a:p>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r>
              <a:rPr lang="pt-BR" dirty="0"/>
              <a:t>Primeira parte - Escolha de hiperparâmetros</a:t>
            </a:r>
          </a:p>
          <a:p>
            <a:endParaRPr lang="pt-BR" dirty="0"/>
          </a:p>
          <a:p>
            <a:endParaRPr lang="pt-BR" dirty="0"/>
          </a:p>
          <a:p>
            <a:r>
              <a:rPr lang="pt-BR" dirty="0"/>
              <a:t>Segunda parte - Treinamento em múltiplos </a:t>
            </a:r>
            <a:r>
              <a:rPr lang="pt-BR" i="1" dirty="0"/>
              <a:t>folds</a:t>
            </a:r>
            <a:r>
              <a:rPr lang="pt-BR" dirty="0"/>
              <a:t>.</a:t>
            </a:r>
          </a:p>
          <a:p>
            <a:endParaRPr lang="pt-BR" i="1" dirty="0"/>
          </a:p>
          <a:p>
            <a:endParaRPr lang="pt-BR" i="1" dirty="0"/>
          </a:p>
          <a:p>
            <a:r>
              <a:rPr lang="pt-BR" dirty="0"/>
              <a:t>Terceira parte – Estudo de regularização nos modelos.</a:t>
            </a:r>
          </a:p>
        </p:txBody>
      </p:sp>
    </p:spTree>
    <p:extLst>
      <p:ext uri="{BB962C8B-B14F-4D97-AF65-F5344CB8AC3E}">
        <p14:creationId xmlns:p14="http://schemas.microsoft.com/office/powerpoint/2010/main" val="1660225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78523"/>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2"/>
            <a:ext cx="10515600" cy="5007424"/>
          </a:xfrm>
        </p:spPr>
        <p:txBody>
          <a:bodyPr/>
          <a:lstStyle/>
          <a:p>
            <a:pPr marL="0" indent="0" algn="ctr">
              <a:buNone/>
            </a:pPr>
            <a:r>
              <a:rPr lang="pt-BR" dirty="0"/>
              <a:t>Primeira parte - Escolha de Hiperparâmetros </a:t>
            </a:r>
          </a:p>
          <a:p>
            <a:pPr marL="0" indent="0" algn="ctr">
              <a:buNone/>
            </a:pPr>
            <a:r>
              <a:rPr lang="pt-BR" dirty="0"/>
              <a:t>Tabela de hiperparâmetros testados</a:t>
            </a:r>
          </a:p>
          <a:p>
            <a:pPr marL="0" indent="0">
              <a:buNone/>
            </a:pPr>
            <a:endParaRPr lang="pt-BR" dirty="0"/>
          </a:p>
          <a:p>
            <a:pPr>
              <a:buFont typeface="Wingdings" panose="05000000000000000000" pitchFamily="2" charset="2"/>
              <a:buChar char="§"/>
            </a:pPr>
            <a:endParaRPr lang="pt-BR" dirty="0"/>
          </a:p>
          <a:p>
            <a:pPr marL="0" indent="0">
              <a:buNone/>
            </a:pPr>
            <a:r>
              <a:rPr lang="pt-BR" dirty="0"/>
              <a:t>	</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abela 10">
            <a:extLst>
              <a:ext uri="{FF2B5EF4-FFF2-40B4-BE49-F238E27FC236}">
                <a16:creationId xmlns:a16="http://schemas.microsoft.com/office/drawing/2014/main" id="{98715941-0FDB-4DF8-8E1D-FC45DAB95DAD}"/>
              </a:ext>
            </a:extLst>
          </p:cNvPr>
          <p:cNvGraphicFramePr>
            <a:graphicFrameLocks noGrp="1"/>
          </p:cNvGraphicFramePr>
          <p:nvPr>
            <p:extLst>
              <p:ext uri="{D42A27DB-BD31-4B8C-83A1-F6EECF244321}">
                <p14:modId xmlns:p14="http://schemas.microsoft.com/office/powerpoint/2010/main" val="3772002892"/>
              </p:ext>
            </p:extLst>
          </p:nvPr>
        </p:nvGraphicFramePr>
        <p:xfrm>
          <a:off x="1299028" y="2922454"/>
          <a:ext cx="9593942" cy="2123440"/>
        </p:xfrm>
        <a:graphic>
          <a:graphicData uri="http://schemas.openxmlformats.org/drawingml/2006/table">
            <a:tbl>
              <a:tblPr firstRow="1" bandRow="1">
                <a:tableStyleId>{7E9639D4-E3E2-4D34-9284-5A2195B3D0D7}</a:tableStyleId>
              </a:tblPr>
              <a:tblGrid>
                <a:gridCol w="3202575">
                  <a:extLst>
                    <a:ext uri="{9D8B030D-6E8A-4147-A177-3AD203B41FA5}">
                      <a16:colId xmlns:a16="http://schemas.microsoft.com/office/drawing/2014/main" val="3937274650"/>
                    </a:ext>
                  </a:extLst>
                </a:gridCol>
                <a:gridCol w="6391367">
                  <a:extLst>
                    <a:ext uri="{9D8B030D-6E8A-4147-A177-3AD203B41FA5}">
                      <a16:colId xmlns:a16="http://schemas.microsoft.com/office/drawing/2014/main" val="247794693"/>
                    </a:ext>
                  </a:extLst>
                </a:gridCol>
              </a:tblGrid>
              <a:tr h="370840">
                <a:tc>
                  <a:txBody>
                    <a:bodyPr/>
                    <a:lstStyle/>
                    <a:p>
                      <a:r>
                        <a:rPr lang="pt-BR" dirty="0"/>
                        <a:t>Camadas</a:t>
                      </a:r>
                    </a:p>
                  </a:txBody>
                  <a:tcPr/>
                </a:tc>
                <a:tc>
                  <a:txBody>
                    <a:bodyPr/>
                    <a:lstStyle/>
                    <a:p>
                      <a:r>
                        <a:rPr lang="pt-BR" dirty="0"/>
                        <a:t>Hiperparâmetros</a:t>
                      </a:r>
                    </a:p>
                  </a:txBody>
                  <a:tcPr/>
                </a:tc>
                <a:extLst>
                  <a:ext uri="{0D108BD9-81ED-4DB2-BD59-A6C34878D82A}">
                    <a16:rowId xmlns:a16="http://schemas.microsoft.com/office/drawing/2014/main" val="2383938562"/>
                  </a:ext>
                </a:extLst>
              </a:tr>
              <a:tr h="370840">
                <a:tc>
                  <a:txBody>
                    <a:bodyPr/>
                    <a:lstStyle/>
                    <a:p>
                      <a:r>
                        <a:rPr lang="pt-BR" dirty="0"/>
                        <a:t>Camadas convolucionais</a:t>
                      </a:r>
                    </a:p>
                  </a:txBody>
                  <a:tcPr/>
                </a:tc>
                <a:tc>
                  <a:txBody>
                    <a:bodyPr/>
                    <a:lstStyle/>
                    <a:p>
                      <a:r>
                        <a:rPr lang="pt-BR" dirty="0"/>
                        <a:t>VGG16</a:t>
                      </a:r>
                    </a:p>
                  </a:txBody>
                  <a:tcPr/>
                </a:tc>
                <a:extLst>
                  <a:ext uri="{0D108BD9-81ED-4DB2-BD59-A6C34878D82A}">
                    <a16:rowId xmlns:a16="http://schemas.microsoft.com/office/drawing/2014/main" val="2015312428"/>
                  </a:ext>
                </a:extLst>
              </a:tr>
              <a:tr h="370840">
                <a:tc>
                  <a:txBody>
                    <a:bodyPr/>
                    <a:lstStyle/>
                    <a:p>
                      <a:r>
                        <a:rPr lang="pt-BR" dirty="0"/>
                        <a:t>Camadas de pooling</a:t>
                      </a:r>
                      <a:endParaRPr lang="pt-BR" i="1" dirty="0"/>
                    </a:p>
                  </a:txBody>
                  <a:tcPr/>
                </a:tc>
                <a:tc>
                  <a:txBody>
                    <a:bodyPr/>
                    <a:lstStyle/>
                    <a:p>
                      <a:r>
                        <a:rPr lang="pt-BR" dirty="0"/>
                        <a:t>GMP ou GAP</a:t>
                      </a:r>
                    </a:p>
                  </a:txBody>
                  <a:tcPr/>
                </a:tc>
                <a:extLst>
                  <a:ext uri="{0D108BD9-81ED-4DB2-BD59-A6C34878D82A}">
                    <a16:rowId xmlns:a16="http://schemas.microsoft.com/office/drawing/2014/main" val="2668354260"/>
                  </a:ext>
                </a:extLst>
              </a:tr>
              <a:tr h="370840">
                <a:tc>
                  <a:txBody>
                    <a:bodyPr/>
                    <a:lstStyle/>
                    <a:p>
                      <a:r>
                        <a:rPr lang="pt-BR" dirty="0"/>
                        <a:t>Camadas LSTM</a:t>
                      </a:r>
                    </a:p>
                  </a:txBody>
                  <a:tcPr/>
                </a:tc>
                <a:tc>
                  <a:txBody>
                    <a:bodyPr/>
                    <a:lstStyle/>
                    <a:p>
                      <a:r>
                        <a:rPr lang="pt-BR" dirty="0"/>
                        <a:t>Número de imagens, dataset causal ou não-causal, uso de </a:t>
                      </a:r>
                      <a:r>
                        <a:rPr lang="pt-BR" i="1" dirty="0" err="1"/>
                        <a:t>dropout</a:t>
                      </a:r>
                      <a:r>
                        <a:rPr lang="pt-BR" dirty="0"/>
                        <a:t>.</a:t>
                      </a:r>
                      <a:endParaRPr lang="pt-BR" i="1" dirty="0"/>
                    </a:p>
                  </a:txBody>
                  <a:tcPr/>
                </a:tc>
                <a:extLst>
                  <a:ext uri="{0D108BD9-81ED-4DB2-BD59-A6C34878D82A}">
                    <a16:rowId xmlns:a16="http://schemas.microsoft.com/office/drawing/2014/main" val="4119541673"/>
                  </a:ext>
                </a:extLst>
              </a:tr>
              <a:tr h="370840">
                <a:tc>
                  <a:txBody>
                    <a:bodyPr/>
                    <a:lstStyle/>
                    <a:p>
                      <a:r>
                        <a:rPr lang="pt-BR" dirty="0"/>
                        <a:t>Camadas FC escondidas</a:t>
                      </a:r>
                    </a:p>
                  </a:txBody>
                  <a:tcPr/>
                </a:tc>
                <a:tc>
                  <a:txBody>
                    <a:bodyPr/>
                    <a:lstStyle/>
                    <a:p>
                      <a:r>
                        <a:rPr lang="pt-BR" dirty="0"/>
                        <a:t>Função de ativação, regularização ‘L2’</a:t>
                      </a:r>
                    </a:p>
                  </a:txBody>
                  <a:tcPr/>
                </a:tc>
                <a:extLst>
                  <a:ext uri="{0D108BD9-81ED-4DB2-BD59-A6C34878D82A}">
                    <a16:rowId xmlns:a16="http://schemas.microsoft.com/office/drawing/2014/main" val="424823497"/>
                  </a:ext>
                </a:extLst>
              </a:tr>
            </a:tbl>
          </a:graphicData>
        </a:graphic>
      </p:graphicFrame>
    </p:spTree>
    <p:extLst>
      <p:ext uri="{BB962C8B-B14F-4D97-AF65-F5344CB8AC3E}">
        <p14:creationId xmlns:p14="http://schemas.microsoft.com/office/powerpoint/2010/main" val="2096531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132568"/>
            <a:ext cx="10515600" cy="5355318"/>
          </a:xfrm>
        </p:spPr>
        <p:txBody>
          <a:bodyPr>
            <a:normAutofit lnSpcReduction="10000"/>
          </a:bodyPr>
          <a:lstStyle/>
          <a:p>
            <a:pPr marL="0" indent="0" algn="r">
              <a:buNone/>
            </a:pPr>
            <a:r>
              <a:rPr lang="pt-BR" sz="2400" dirty="0"/>
              <a:t>Escolha de Hiperparâmetros – Hiperparâmetros testados</a:t>
            </a:r>
            <a:endParaRPr lang="pt-BR" dirty="0"/>
          </a:p>
          <a:p>
            <a:pPr marL="0" indent="0">
              <a:buNone/>
            </a:pPr>
            <a:r>
              <a:rPr lang="pt-BR" dirty="0"/>
              <a:t>Resultados:</a:t>
            </a:r>
            <a:endParaRPr lang="pt-BR" i="1" dirty="0"/>
          </a:p>
          <a:p>
            <a:pPr marL="0" indent="0">
              <a:buNone/>
            </a:pPr>
            <a:endParaRPr lang="pt-BR" i="1" dirty="0"/>
          </a:p>
          <a:p>
            <a:pPr marL="0" indent="0">
              <a:buNone/>
            </a:pPr>
            <a:r>
              <a:rPr lang="pt-BR" dirty="0"/>
              <a:t>	Camada </a:t>
            </a:r>
            <a:r>
              <a:rPr lang="pt-BR" b="1" dirty="0"/>
              <a:t>GAP</a:t>
            </a:r>
            <a:r>
              <a:rPr lang="pt-BR" dirty="0"/>
              <a:t> tem resultados melhores que camada </a:t>
            </a:r>
            <a:r>
              <a:rPr lang="pt-BR" b="1" dirty="0"/>
              <a:t>GMP.</a:t>
            </a:r>
          </a:p>
          <a:p>
            <a:pPr marL="0" indent="0">
              <a:buNone/>
            </a:pPr>
            <a:endParaRPr lang="pt-BR" b="1" dirty="0"/>
          </a:p>
          <a:p>
            <a:pPr marL="0" indent="0">
              <a:buNone/>
            </a:pPr>
            <a:r>
              <a:rPr lang="pt-BR" dirty="0"/>
              <a:t>	Redes </a:t>
            </a:r>
            <a:r>
              <a:rPr lang="pt-BR" b="1" dirty="0"/>
              <a:t>não causais </a:t>
            </a:r>
            <a:r>
              <a:rPr lang="pt-BR" dirty="0"/>
              <a:t>são melhores que redes </a:t>
            </a:r>
            <a:r>
              <a:rPr lang="pt-BR" b="1" dirty="0"/>
              <a:t>causais.</a:t>
            </a:r>
          </a:p>
          <a:p>
            <a:pPr marL="0" indent="0">
              <a:buNone/>
            </a:pPr>
            <a:endParaRPr lang="pt-BR" dirty="0"/>
          </a:p>
          <a:p>
            <a:pPr marL="0" indent="0">
              <a:buNone/>
            </a:pPr>
            <a:r>
              <a:rPr lang="pt-BR" dirty="0"/>
              <a:t>	Redes com </a:t>
            </a:r>
            <a:r>
              <a:rPr lang="pt-BR" b="1" dirty="0"/>
              <a:t>mais imagens </a:t>
            </a:r>
            <a:r>
              <a:rPr lang="pt-BR" dirty="0"/>
              <a:t>são melhores que redes com </a:t>
            </a:r>
            <a:r>
              <a:rPr lang="pt-BR" b="1" dirty="0"/>
              <a:t>menos imagens.</a:t>
            </a:r>
            <a:endParaRPr lang="pt-BR" b="1" i="1" strike="sngStrike" dirty="0"/>
          </a:p>
          <a:p>
            <a:pPr marL="0" indent="0">
              <a:buNone/>
            </a:pPr>
            <a:endParaRPr lang="pt-BR" b="1" i="1" strike="sngStrike" dirty="0"/>
          </a:p>
          <a:p>
            <a:pPr marL="0" indent="0">
              <a:buNone/>
            </a:pPr>
            <a:r>
              <a:rPr lang="pt-BR" dirty="0"/>
              <a:t>	Técnica de </a:t>
            </a:r>
            <a:r>
              <a:rPr lang="pt-BR" b="1" i="1" dirty="0"/>
              <a:t>Dropout</a:t>
            </a:r>
            <a:r>
              <a:rPr lang="pt-BR" dirty="0"/>
              <a:t> é essencial para não dar </a:t>
            </a:r>
            <a:r>
              <a:rPr lang="pt-BR" i="1" dirty="0"/>
              <a:t>overfit</a:t>
            </a:r>
            <a:r>
              <a:rPr lang="pt-BR" dirty="0"/>
              <a:t> no modelo.</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546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animEffect transition="in" filter="fade">
                                      <p:cBhvr>
                                        <p:cTn id="2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ço Reservado para Conteúdo 8">
            <a:extLst>
              <a:ext uri="{FF2B5EF4-FFF2-40B4-BE49-F238E27FC236}">
                <a16:creationId xmlns:a16="http://schemas.microsoft.com/office/drawing/2014/main" id="{A8D937E2-EF53-48F7-8942-264BFFB10B5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765047" y="2341165"/>
            <a:ext cx="2175669" cy="2175669"/>
          </a:xfrm>
        </p:spPr>
      </p:pic>
      <p:sp>
        <p:nvSpPr>
          <p:cNvPr id="4" name="Título 1">
            <a:extLst>
              <a:ext uri="{FF2B5EF4-FFF2-40B4-BE49-F238E27FC236}">
                <a16:creationId xmlns:a16="http://schemas.microsoft.com/office/drawing/2014/main" id="{49566F31-59BC-4CF4-B308-59E726F23DA0}"/>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Introdução</a:t>
            </a:r>
          </a:p>
        </p:txBody>
      </p:sp>
      <p:cxnSp>
        <p:nvCxnSpPr>
          <p:cNvPr id="5" name="Conector reto 4">
            <a:extLst>
              <a:ext uri="{FF2B5EF4-FFF2-40B4-BE49-F238E27FC236}">
                <a16:creationId xmlns:a16="http://schemas.microsoft.com/office/drawing/2014/main" id="{16AAC2D5-FDCE-400E-B0B4-E5EBAC349B30}"/>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351D7943-0E72-4375-84A4-E30AA36758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1" y="3900444"/>
            <a:ext cx="2883568" cy="2090781"/>
          </a:xfrm>
          <a:prstGeom prst="rect">
            <a:avLst/>
          </a:prstGeom>
        </p:spPr>
      </p:pic>
    </p:spTree>
    <p:extLst>
      <p:ext uri="{BB962C8B-B14F-4D97-AF65-F5344CB8AC3E}">
        <p14:creationId xmlns:p14="http://schemas.microsoft.com/office/powerpoint/2010/main" val="116343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2"/>
            <a:ext cx="10515600" cy="5007424"/>
          </a:xfrm>
        </p:spPr>
        <p:txBody>
          <a:bodyPr/>
          <a:lstStyle/>
          <a:p>
            <a:pPr marL="0" indent="0" algn="ctr">
              <a:buNone/>
            </a:pPr>
            <a:r>
              <a:rPr lang="pt-BR" dirty="0"/>
              <a:t>Segunda parte</a:t>
            </a:r>
          </a:p>
          <a:p>
            <a:pPr marL="0" indent="0" algn="ctr">
              <a:buNone/>
            </a:pPr>
            <a:r>
              <a:rPr lang="pt-BR" dirty="0"/>
              <a:t>Treinamento em </a:t>
            </a:r>
            <a:r>
              <a:rPr lang="pt-BR" i="1" dirty="0"/>
              <a:t>folds</a:t>
            </a:r>
            <a:r>
              <a:rPr lang="pt-BR" dirty="0"/>
              <a:t> – Hiperparâmetros testados</a:t>
            </a:r>
          </a:p>
          <a:p>
            <a:pPr marL="0" indent="0">
              <a:buNone/>
            </a:pPr>
            <a:endParaRPr lang="pt-BR" dirty="0"/>
          </a:p>
          <a:p>
            <a:pPr>
              <a:buFont typeface="Wingdings" panose="05000000000000000000" pitchFamily="2" charset="2"/>
              <a:buChar char="§"/>
            </a:pPr>
            <a:endParaRPr lang="pt-BR" dirty="0"/>
          </a:p>
          <a:p>
            <a:pPr marL="0" indent="0">
              <a:buNone/>
            </a:pPr>
            <a:r>
              <a:rPr lang="pt-BR" dirty="0"/>
              <a:t>	</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abela 10">
            <a:extLst>
              <a:ext uri="{FF2B5EF4-FFF2-40B4-BE49-F238E27FC236}">
                <a16:creationId xmlns:a16="http://schemas.microsoft.com/office/drawing/2014/main" id="{98715941-0FDB-4DF8-8E1D-FC45DAB95DAD}"/>
              </a:ext>
            </a:extLst>
          </p:cNvPr>
          <p:cNvGraphicFramePr>
            <a:graphicFrameLocks noGrp="1"/>
          </p:cNvGraphicFramePr>
          <p:nvPr>
            <p:extLst>
              <p:ext uri="{D42A27DB-BD31-4B8C-83A1-F6EECF244321}">
                <p14:modId xmlns:p14="http://schemas.microsoft.com/office/powerpoint/2010/main" val="1040721104"/>
              </p:ext>
            </p:extLst>
          </p:nvPr>
        </p:nvGraphicFramePr>
        <p:xfrm>
          <a:off x="1299028" y="2922454"/>
          <a:ext cx="9593942" cy="2225040"/>
        </p:xfrm>
        <a:graphic>
          <a:graphicData uri="http://schemas.openxmlformats.org/drawingml/2006/table">
            <a:tbl>
              <a:tblPr firstRow="1" bandRow="1">
                <a:tableStyleId>{7E9639D4-E3E2-4D34-9284-5A2195B3D0D7}</a:tableStyleId>
              </a:tblPr>
              <a:tblGrid>
                <a:gridCol w="3202575">
                  <a:extLst>
                    <a:ext uri="{9D8B030D-6E8A-4147-A177-3AD203B41FA5}">
                      <a16:colId xmlns:a16="http://schemas.microsoft.com/office/drawing/2014/main" val="3937274650"/>
                    </a:ext>
                  </a:extLst>
                </a:gridCol>
                <a:gridCol w="6391367">
                  <a:extLst>
                    <a:ext uri="{9D8B030D-6E8A-4147-A177-3AD203B41FA5}">
                      <a16:colId xmlns:a16="http://schemas.microsoft.com/office/drawing/2014/main" val="247794693"/>
                    </a:ext>
                  </a:extLst>
                </a:gridCol>
              </a:tblGrid>
              <a:tr h="370840">
                <a:tc>
                  <a:txBody>
                    <a:bodyPr/>
                    <a:lstStyle/>
                    <a:p>
                      <a:r>
                        <a:rPr lang="pt-BR" dirty="0"/>
                        <a:t>Camadas</a:t>
                      </a:r>
                    </a:p>
                  </a:txBody>
                  <a:tcPr/>
                </a:tc>
                <a:tc>
                  <a:txBody>
                    <a:bodyPr/>
                    <a:lstStyle/>
                    <a:p>
                      <a:r>
                        <a:rPr lang="pt-BR" dirty="0"/>
                        <a:t>Hiperparâmetros</a:t>
                      </a:r>
                    </a:p>
                  </a:txBody>
                  <a:tcPr/>
                </a:tc>
                <a:extLst>
                  <a:ext uri="{0D108BD9-81ED-4DB2-BD59-A6C34878D82A}">
                    <a16:rowId xmlns:a16="http://schemas.microsoft.com/office/drawing/2014/main" val="2383938562"/>
                  </a:ext>
                </a:extLst>
              </a:tr>
              <a:tr h="370840">
                <a:tc>
                  <a:txBody>
                    <a:bodyPr/>
                    <a:lstStyle/>
                    <a:p>
                      <a:r>
                        <a:rPr lang="pt-BR" dirty="0"/>
                        <a:t>Camadas convolucionais</a:t>
                      </a:r>
                    </a:p>
                  </a:txBody>
                  <a:tcPr/>
                </a:tc>
                <a:tc>
                  <a:txBody>
                    <a:bodyPr/>
                    <a:lstStyle/>
                    <a:p>
                      <a:r>
                        <a:rPr lang="pt-BR" dirty="0"/>
                        <a:t>VGG16, ResNet50 ou InceptionV3</a:t>
                      </a:r>
                    </a:p>
                  </a:txBody>
                  <a:tcPr/>
                </a:tc>
                <a:extLst>
                  <a:ext uri="{0D108BD9-81ED-4DB2-BD59-A6C34878D82A}">
                    <a16:rowId xmlns:a16="http://schemas.microsoft.com/office/drawing/2014/main" val="2015312428"/>
                  </a:ext>
                </a:extLst>
              </a:tr>
              <a:tr h="370840">
                <a:tc>
                  <a:txBody>
                    <a:bodyPr/>
                    <a:lstStyle/>
                    <a:p>
                      <a:r>
                        <a:rPr lang="pt-BR" dirty="0"/>
                        <a:t>Camadas de pooling</a:t>
                      </a:r>
                      <a:endParaRPr lang="pt-BR" i="1" dirty="0"/>
                    </a:p>
                  </a:txBody>
                  <a:tcPr/>
                </a:tc>
                <a:tc>
                  <a:txBody>
                    <a:bodyPr/>
                    <a:lstStyle/>
                    <a:p>
                      <a:r>
                        <a:rPr lang="pt-BR" dirty="0"/>
                        <a:t>GAP</a:t>
                      </a:r>
                    </a:p>
                  </a:txBody>
                  <a:tcPr/>
                </a:tc>
                <a:extLst>
                  <a:ext uri="{0D108BD9-81ED-4DB2-BD59-A6C34878D82A}">
                    <a16:rowId xmlns:a16="http://schemas.microsoft.com/office/drawing/2014/main" val="2668354260"/>
                  </a:ext>
                </a:extLst>
              </a:tr>
              <a:tr h="370840">
                <a:tc>
                  <a:txBody>
                    <a:bodyPr/>
                    <a:lstStyle/>
                    <a:p>
                      <a:r>
                        <a:rPr lang="pt-BR" dirty="0"/>
                        <a:t>Camadas LSTM</a:t>
                      </a:r>
                    </a:p>
                  </a:txBody>
                  <a:tcPr/>
                </a:tc>
                <a:tc>
                  <a:txBody>
                    <a:bodyPr/>
                    <a:lstStyle/>
                    <a:p>
                      <a:r>
                        <a:rPr lang="pt-BR" dirty="0"/>
                        <a:t>Número de imagens</a:t>
                      </a:r>
                      <a:endParaRPr lang="pt-BR" i="1" dirty="0"/>
                    </a:p>
                  </a:txBody>
                  <a:tcPr/>
                </a:tc>
                <a:extLst>
                  <a:ext uri="{0D108BD9-81ED-4DB2-BD59-A6C34878D82A}">
                    <a16:rowId xmlns:a16="http://schemas.microsoft.com/office/drawing/2014/main" val="4119541673"/>
                  </a:ext>
                </a:extLst>
              </a:tr>
              <a:tr h="370840">
                <a:tc>
                  <a:txBody>
                    <a:bodyPr/>
                    <a:lstStyle/>
                    <a:p>
                      <a:r>
                        <a:rPr lang="pt-BR" dirty="0"/>
                        <a:t>Camadas FC escondidas</a:t>
                      </a:r>
                    </a:p>
                  </a:txBody>
                  <a:tcPr/>
                </a:tc>
                <a:tc>
                  <a:txBody>
                    <a:bodyPr/>
                    <a:lstStyle/>
                    <a:p>
                      <a:r>
                        <a:rPr lang="pt-BR" dirty="0"/>
                        <a:t>Uso ou não de uma camada escondida</a:t>
                      </a:r>
                    </a:p>
                  </a:txBody>
                  <a:tcPr/>
                </a:tc>
                <a:extLst>
                  <a:ext uri="{0D108BD9-81ED-4DB2-BD59-A6C34878D82A}">
                    <a16:rowId xmlns:a16="http://schemas.microsoft.com/office/drawing/2014/main" val="424823497"/>
                  </a:ext>
                </a:extLst>
              </a:tr>
              <a:tr h="370840">
                <a:tc>
                  <a:txBody>
                    <a:bodyPr/>
                    <a:lstStyle/>
                    <a:p>
                      <a:r>
                        <a:rPr lang="pt-BR" dirty="0"/>
                        <a:t>Entrada auxiliar</a:t>
                      </a:r>
                    </a:p>
                  </a:txBody>
                  <a:tcPr/>
                </a:tc>
                <a:tc>
                  <a:txBody>
                    <a:bodyPr/>
                    <a:lstStyle/>
                    <a:p>
                      <a:r>
                        <a:rPr lang="pt-BR" dirty="0"/>
                        <a:t>Uso de uma entrada auxiliar de características</a:t>
                      </a:r>
                    </a:p>
                  </a:txBody>
                  <a:tcPr/>
                </a:tc>
                <a:extLst>
                  <a:ext uri="{0D108BD9-81ED-4DB2-BD59-A6C34878D82A}">
                    <a16:rowId xmlns:a16="http://schemas.microsoft.com/office/drawing/2014/main" val="2067779728"/>
                  </a:ext>
                </a:extLst>
              </a:tr>
            </a:tbl>
          </a:graphicData>
        </a:graphic>
      </p:graphicFrame>
    </p:spTree>
    <p:extLst>
      <p:ext uri="{BB962C8B-B14F-4D97-AF65-F5344CB8AC3E}">
        <p14:creationId xmlns:p14="http://schemas.microsoft.com/office/powerpoint/2010/main" val="3862974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2"/>
            <a:ext cx="10515600" cy="5007424"/>
          </a:xfrm>
        </p:spPr>
        <p:txBody>
          <a:bodyPr/>
          <a:lstStyle/>
          <a:p>
            <a:pPr marL="0" indent="0" algn="ctr">
              <a:buNone/>
            </a:pPr>
            <a:r>
              <a:rPr lang="pt-BR" dirty="0"/>
              <a:t>Resultados – Redes sem LSTM</a:t>
            </a:r>
          </a:p>
          <a:p>
            <a:pPr marL="0" indent="0">
              <a:buNone/>
            </a:pPr>
            <a:endParaRPr lang="pt-BR" dirty="0"/>
          </a:p>
          <a:p>
            <a:pPr>
              <a:buFont typeface="Wingdings" panose="05000000000000000000" pitchFamily="2" charset="2"/>
              <a:buChar char="§"/>
            </a:pPr>
            <a:endParaRPr lang="pt-BR" dirty="0"/>
          </a:p>
          <a:p>
            <a:pPr marL="0" indent="0">
              <a:buNone/>
            </a:pPr>
            <a:r>
              <a:rPr lang="pt-BR" dirty="0"/>
              <a:t>	</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8AD9B93C-49A8-41D2-A204-15666EB26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739" y="2764029"/>
            <a:ext cx="4907584" cy="2437279"/>
          </a:xfrm>
          <a:prstGeom prst="rect">
            <a:avLst/>
          </a:prstGeom>
        </p:spPr>
      </p:pic>
      <p:pic>
        <p:nvPicPr>
          <p:cNvPr id="13" name="Imagem 12">
            <a:extLst>
              <a:ext uri="{FF2B5EF4-FFF2-40B4-BE49-F238E27FC236}">
                <a16:creationId xmlns:a16="http://schemas.microsoft.com/office/drawing/2014/main" id="{464B6473-3666-4D2B-A7D7-9510EBAC06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0928" y="2767039"/>
            <a:ext cx="5837477" cy="2434269"/>
          </a:xfrm>
          <a:prstGeom prst="rect">
            <a:avLst/>
          </a:prstGeom>
        </p:spPr>
      </p:pic>
    </p:spTree>
    <p:extLst>
      <p:ext uri="{BB962C8B-B14F-4D97-AF65-F5344CB8AC3E}">
        <p14:creationId xmlns:p14="http://schemas.microsoft.com/office/powerpoint/2010/main" val="3733190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2"/>
            <a:ext cx="10515600" cy="5007424"/>
          </a:xfrm>
        </p:spPr>
        <p:txBody>
          <a:bodyPr/>
          <a:lstStyle/>
          <a:p>
            <a:pPr marL="0" indent="0" algn="ctr">
              <a:buNone/>
            </a:pPr>
            <a:r>
              <a:rPr lang="pt-BR" dirty="0"/>
              <a:t>Resultados – Redes com LSTM</a:t>
            </a:r>
          </a:p>
          <a:p>
            <a:pPr>
              <a:buFont typeface="Wingdings" panose="05000000000000000000" pitchFamily="2" charset="2"/>
              <a:buChar char="§"/>
            </a:pPr>
            <a:endParaRPr lang="pt-BR" dirty="0"/>
          </a:p>
          <a:p>
            <a:pPr marL="0" indent="0">
              <a:buNone/>
            </a:pPr>
            <a:r>
              <a:rPr lang="pt-BR" dirty="0"/>
              <a:t>	</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57F1E2F2-D0A3-4D01-B753-379E1F72DE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832" y="2786653"/>
            <a:ext cx="5932959" cy="2481218"/>
          </a:xfrm>
          <a:prstGeom prst="rect">
            <a:avLst/>
          </a:prstGeom>
        </p:spPr>
      </p:pic>
      <p:pic>
        <p:nvPicPr>
          <p:cNvPr id="12" name="Imagem 11">
            <a:extLst>
              <a:ext uri="{FF2B5EF4-FFF2-40B4-BE49-F238E27FC236}">
                <a16:creationId xmlns:a16="http://schemas.microsoft.com/office/drawing/2014/main" id="{DED36B50-E824-40E2-9F21-4259845DAC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209" y="2786653"/>
            <a:ext cx="4996057" cy="2481218"/>
          </a:xfrm>
          <a:prstGeom prst="rect">
            <a:avLst/>
          </a:prstGeom>
        </p:spPr>
      </p:pic>
    </p:spTree>
    <p:extLst>
      <p:ext uri="{BB962C8B-B14F-4D97-AF65-F5344CB8AC3E}">
        <p14:creationId xmlns:p14="http://schemas.microsoft.com/office/powerpoint/2010/main" val="3905343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2"/>
            <a:ext cx="10515600" cy="5007424"/>
          </a:xfrm>
        </p:spPr>
        <p:txBody>
          <a:bodyPr>
            <a:normAutofit/>
          </a:bodyPr>
          <a:lstStyle/>
          <a:p>
            <a:pPr marL="0" indent="0">
              <a:buNone/>
            </a:pPr>
            <a:r>
              <a:rPr lang="pt-BR" dirty="0"/>
              <a:t>Em todos os testes:</a:t>
            </a:r>
          </a:p>
          <a:p>
            <a:pPr marL="0" indent="0">
              <a:buNone/>
            </a:pPr>
            <a:endParaRPr lang="pt-BR" dirty="0"/>
          </a:p>
          <a:p>
            <a:pPr marL="0" indent="0">
              <a:buNone/>
            </a:pPr>
            <a:r>
              <a:rPr lang="pt-BR" dirty="0"/>
              <a:t>	VGG16 se mostra como a melhor arquitetura convolucional</a:t>
            </a:r>
          </a:p>
          <a:p>
            <a:pPr marL="0" indent="0">
              <a:buNone/>
            </a:pPr>
            <a:endParaRPr lang="pt-BR" dirty="0"/>
          </a:p>
          <a:p>
            <a:pPr marL="0" indent="0">
              <a:buNone/>
            </a:pPr>
            <a:r>
              <a:rPr lang="pt-BR" dirty="0"/>
              <a:t>	Redes com LSTM apresentam melhores resultados</a:t>
            </a:r>
          </a:p>
          <a:p>
            <a:pPr marL="0" indent="0">
              <a:buNone/>
            </a:pPr>
            <a:endParaRPr lang="pt-BR" dirty="0"/>
          </a:p>
          <a:p>
            <a:pPr marL="0" indent="0">
              <a:buNone/>
            </a:pPr>
            <a:r>
              <a:rPr lang="pt-BR" dirty="0"/>
              <a:t>	Sequencias com mais imagens produzem resultados melhores</a:t>
            </a:r>
          </a:p>
          <a:p>
            <a:pPr marL="0" indent="0">
              <a:buNone/>
            </a:pPr>
            <a:endParaRPr lang="pt-BR" dirty="0"/>
          </a:p>
          <a:p>
            <a:pPr marL="0" indent="0">
              <a:buNone/>
            </a:pPr>
            <a:r>
              <a:rPr lang="pt-BR" dirty="0"/>
              <a:t>	A regularização com </a:t>
            </a:r>
            <a:r>
              <a:rPr lang="pt-BR" i="1" dirty="0" err="1"/>
              <a:t>dropout</a:t>
            </a:r>
            <a:r>
              <a:rPr lang="pt-BR" dirty="0"/>
              <a:t> de 20% influencia as camadas seguintes.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922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a:xfrm>
            <a:off x="838200" y="1480464"/>
            <a:ext cx="10515600" cy="1112516"/>
          </a:xfrm>
        </p:spPr>
        <p:txBody>
          <a:bodyPr>
            <a:normAutofit/>
          </a:bodyPr>
          <a:lstStyle/>
          <a:p>
            <a:pPr marL="0" indent="0" algn="ctr">
              <a:buNone/>
            </a:pPr>
            <a:r>
              <a:rPr lang="pt-BR" dirty="0"/>
              <a:t>Terceira parte</a:t>
            </a:r>
          </a:p>
          <a:p>
            <a:pPr marL="0" indent="0" algn="ctr">
              <a:buNone/>
            </a:pPr>
            <a:r>
              <a:rPr lang="pt-BR" dirty="0"/>
              <a:t>Testando diferentes formas de regularização na camada escondida</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aphicFrame>
        <p:nvGraphicFramePr>
          <p:cNvPr id="10" name="Tabela 10">
            <a:extLst>
              <a:ext uri="{FF2B5EF4-FFF2-40B4-BE49-F238E27FC236}">
                <a16:creationId xmlns:a16="http://schemas.microsoft.com/office/drawing/2014/main" id="{98715941-0FDB-4DF8-8E1D-FC45DAB95DAD}"/>
              </a:ext>
            </a:extLst>
          </p:cNvPr>
          <p:cNvGraphicFramePr>
            <a:graphicFrameLocks noGrp="1"/>
          </p:cNvGraphicFramePr>
          <p:nvPr>
            <p:extLst>
              <p:ext uri="{D42A27DB-BD31-4B8C-83A1-F6EECF244321}">
                <p14:modId xmlns:p14="http://schemas.microsoft.com/office/powerpoint/2010/main" val="2409532894"/>
              </p:ext>
            </p:extLst>
          </p:nvPr>
        </p:nvGraphicFramePr>
        <p:xfrm>
          <a:off x="1299028" y="4821278"/>
          <a:ext cx="9593942" cy="1112520"/>
        </p:xfrm>
        <a:graphic>
          <a:graphicData uri="http://schemas.openxmlformats.org/drawingml/2006/table">
            <a:tbl>
              <a:tblPr firstRow="1" bandRow="1">
                <a:tableStyleId>{7E9639D4-E3E2-4D34-9284-5A2195B3D0D7}</a:tableStyleId>
              </a:tblPr>
              <a:tblGrid>
                <a:gridCol w="3202575">
                  <a:extLst>
                    <a:ext uri="{9D8B030D-6E8A-4147-A177-3AD203B41FA5}">
                      <a16:colId xmlns:a16="http://schemas.microsoft.com/office/drawing/2014/main" val="3937274650"/>
                    </a:ext>
                  </a:extLst>
                </a:gridCol>
                <a:gridCol w="6391367">
                  <a:extLst>
                    <a:ext uri="{9D8B030D-6E8A-4147-A177-3AD203B41FA5}">
                      <a16:colId xmlns:a16="http://schemas.microsoft.com/office/drawing/2014/main" val="247794693"/>
                    </a:ext>
                  </a:extLst>
                </a:gridCol>
              </a:tblGrid>
              <a:tr h="370840">
                <a:tc>
                  <a:txBody>
                    <a:bodyPr/>
                    <a:lstStyle/>
                    <a:p>
                      <a:r>
                        <a:rPr lang="pt-BR" dirty="0"/>
                        <a:t>Camadas</a:t>
                      </a:r>
                    </a:p>
                  </a:txBody>
                  <a:tcPr/>
                </a:tc>
                <a:tc>
                  <a:txBody>
                    <a:bodyPr/>
                    <a:lstStyle/>
                    <a:p>
                      <a:r>
                        <a:rPr lang="pt-BR" dirty="0"/>
                        <a:t>Hiperparâmetros</a:t>
                      </a:r>
                    </a:p>
                  </a:txBody>
                  <a:tcPr/>
                </a:tc>
                <a:extLst>
                  <a:ext uri="{0D108BD9-81ED-4DB2-BD59-A6C34878D82A}">
                    <a16:rowId xmlns:a16="http://schemas.microsoft.com/office/drawing/2014/main" val="2383938562"/>
                  </a:ext>
                </a:extLst>
              </a:tr>
              <a:tr h="370840">
                <a:tc>
                  <a:txBody>
                    <a:bodyPr/>
                    <a:lstStyle/>
                    <a:p>
                      <a:r>
                        <a:rPr lang="pt-BR" dirty="0"/>
                        <a:t>Melhor rede Temporal</a:t>
                      </a:r>
                    </a:p>
                  </a:txBody>
                  <a:tcPr/>
                </a:tc>
                <a:tc>
                  <a:txBody>
                    <a:bodyPr/>
                    <a:lstStyle/>
                    <a:p>
                      <a:r>
                        <a:rPr lang="pt-BR" dirty="0"/>
                        <a:t>VGG16, 32 imagens, com camada escondida</a:t>
                      </a:r>
                    </a:p>
                  </a:txBody>
                  <a:tcPr/>
                </a:tc>
                <a:extLst>
                  <a:ext uri="{0D108BD9-81ED-4DB2-BD59-A6C34878D82A}">
                    <a16:rowId xmlns:a16="http://schemas.microsoft.com/office/drawing/2014/main" val="2015312428"/>
                  </a:ext>
                </a:extLst>
              </a:tr>
              <a:tr h="370840">
                <a:tc>
                  <a:txBody>
                    <a:bodyPr/>
                    <a:lstStyle/>
                    <a:p>
                      <a:r>
                        <a:rPr lang="pt-BR" dirty="0"/>
                        <a:t>Melhor rede não-temporal</a:t>
                      </a:r>
                      <a:endParaRPr lang="pt-BR" i="1" dirty="0"/>
                    </a:p>
                  </a:txBody>
                  <a:tcPr/>
                </a:tc>
                <a:tc>
                  <a:txBody>
                    <a:bodyPr/>
                    <a:lstStyle/>
                    <a:p>
                      <a:r>
                        <a:rPr lang="pt-BR" dirty="0"/>
                        <a:t>VGG16 com camada escondida</a:t>
                      </a:r>
                    </a:p>
                  </a:txBody>
                  <a:tcPr/>
                </a:tc>
                <a:extLst>
                  <a:ext uri="{0D108BD9-81ED-4DB2-BD59-A6C34878D82A}">
                    <a16:rowId xmlns:a16="http://schemas.microsoft.com/office/drawing/2014/main" val="2668354260"/>
                  </a:ext>
                </a:extLst>
              </a:tr>
            </a:tbl>
          </a:graphicData>
        </a:graphic>
      </p:graphicFrame>
      <p:sp>
        <p:nvSpPr>
          <p:cNvPr id="6" name="Espaço Reservado para Conteúdo 2">
            <a:extLst>
              <a:ext uri="{FF2B5EF4-FFF2-40B4-BE49-F238E27FC236}">
                <a16:creationId xmlns:a16="http://schemas.microsoft.com/office/drawing/2014/main" id="{E32DC1BD-FF76-4E5D-9083-C026098042BB}"/>
              </a:ext>
            </a:extLst>
          </p:cNvPr>
          <p:cNvSpPr txBox="1">
            <a:spLocks/>
          </p:cNvSpPr>
          <p:nvPr/>
        </p:nvSpPr>
        <p:spPr>
          <a:xfrm>
            <a:off x="838200" y="2872742"/>
            <a:ext cx="10515600" cy="168600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pt-BR" dirty="0"/>
              <a:t>A camada escondida demonstrou “decorar” os dados com facilidade (</a:t>
            </a:r>
            <a:r>
              <a:rPr lang="pt-BR" i="1" dirty="0"/>
              <a:t>overfit</a:t>
            </a:r>
            <a:r>
              <a:rPr lang="pt-BR" dirty="0"/>
              <a:t>).</a:t>
            </a:r>
          </a:p>
          <a:p>
            <a:pPr marL="0" indent="0" algn="ctr">
              <a:buFont typeface="Arial" panose="020B0604020202020204" pitchFamily="34" charset="0"/>
              <a:buNone/>
            </a:pPr>
            <a:endParaRPr lang="pt-BR" dirty="0"/>
          </a:p>
          <a:p>
            <a:pPr marL="0" indent="0" algn="ctr">
              <a:buFont typeface="Arial" panose="020B0604020202020204" pitchFamily="34" charset="0"/>
              <a:buNone/>
            </a:pPr>
            <a:r>
              <a:rPr lang="pt-BR" dirty="0"/>
              <a:t>Testamos o uso de regularização </a:t>
            </a:r>
            <a:r>
              <a:rPr lang="pt-BR" i="1" dirty="0"/>
              <a:t>L2</a:t>
            </a:r>
            <a:r>
              <a:rPr lang="pt-BR" dirty="0"/>
              <a:t> e </a:t>
            </a:r>
            <a:r>
              <a:rPr lang="pt-BR" i="1" dirty="0"/>
              <a:t>Dropout</a:t>
            </a:r>
            <a:r>
              <a:rPr lang="pt-BR" dirty="0"/>
              <a:t> na camada escondida nos melhores modelos obtidos.</a:t>
            </a:r>
          </a:p>
        </p:txBody>
      </p:sp>
    </p:spTree>
    <p:extLst>
      <p:ext uri="{BB962C8B-B14F-4D97-AF65-F5344CB8AC3E}">
        <p14:creationId xmlns:p14="http://schemas.microsoft.com/office/powerpoint/2010/main" val="313048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6" name="Imagem 15" descr="Gráfico&#10;&#10;Descrição gerada automaticamente">
            <a:extLst>
              <a:ext uri="{FF2B5EF4-FFF2-40B4-BE49-F238E27FC236}">
                <a16:creationId xmlns:a16="http://schemas.microsoft.com/office/drawing/2014/main" id="{25867930-8D34-4CBA-8A62-A970FB46EE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55" y="1515762"/>
            <a:ext cx="3894344" cy="1983010"/>
          </a:xfrm>
          <a:prstGeom prst="rect">
            <a:avLst/>
          </a:prstGeom>
        </p:spPr>
      </p:pic>
      <p:pic>
        <p:nvPicPr>
          <p:cNvPr id="20" name="Imagem 19" descr="Interface gráfica do usuário&#10;&#10;Descrição gerada automaticamente">
            <a:extLst>
              <a:ext uri="{FF2B5EF4-FFF2-40B4-BE49-F238E27FC236}">
                <a16:creationId xmlns:a16="http://schemas.microsoft.com/office/drawing/2014/main" id="{7B44FEDC-FD08-4FC2-8B86-6D10DE5862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4868" y="1610718"/>
            <a:ext cx="3894333" cy="1983004"/>
          </a:xfrm>
          <a:prstGeom prst="rect">
            <a:avLst/>
          </a:prstGeom>
        </p:spPr>
      </p:pic>
      <p:pic>
        <p:nvPicPr>
          <p:cNvPr id="22" name="Imagem 21" descr="Gráfico, Gráfico de linhas&#10;&#10;Descrição gerada automaticamente">
            <a:extLst>
              <a:ext uri="{FF2B5EF4-FFF2-40B4-BE49-F238E27FC236}">
                <a16:creationId xmlns:a16="http://schemas.microsoft.com/office/drawing/2014/main" id="{F0F40C49-2EA0-486D-B78A-A5B5BF1D1E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7055" y="4214591"/>
            <a:ext cx="3894344" cy="1983010"/>
          </a:xfrm>
          <a:prstGeom prst="rect">
            <a:avLst/>
          </a:prstGeom>
        </p:spPr>
      </p:pic>
      <p:pic>
        <p:nvPicPr>
          <p:cNvPr id="24" name="Imagem 23" descr="Interface gráfica do usuário, Gráfico, Aplicativo, Gráfico de linhas&#10;&#10;Descrição gerada automaticamente">
            <a:extLst>
              <a:ext uri="{FF2B5EF4-FFF2-40B4-BE49-F238E27FC236}">
                <a16:creationId xmlns:a16="http://schemas.microsoft.com/office/drawing/2014/main" id="{28F32AC5-5989-42D1-9D22-B730FD62FA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4856" y="4214590"/>
            <a:ext cx="3894344" cy="1983010"/>
          </a:xfrm>
          <a:prstGeom prst="rect">
            <a:avLst/>
          </a:prstGeom>
        </p:spPr>
      </p:pic>
      <p:sp>
        <p:nvSpPr>
          <p:cNvPr id="25" name="CaixaDeTexto 24">
            <a:extLst>
              <a:ext uri="{FF2B5EF4-FFF2-40B4-BE49-F238E27FC236}">
                <a16:creationId xmlns:a16="http://schemas.microsoft.com/office/drawing/2014/main" id="{74152434-DED3-4816-AB20-90B89168AF1F}"/>
              </a:ext>
            </a:extLst>
          </p:cNvPr>
          <p:cNvSpPr txBox="1"/>
          <p:nvPr/>
        </p:nvSpPr>
        <p:spPr>
          <a:xfrm>
            <a:off x="606344" y="2563874"/>
            <a:ext cx="1028127" cy="646331"/>
          </a:xfrm>
          <a:prstGeom prst="rect">
            <a:avLst/>
          </a:prstGeom>
          <a:noFill/>
        </p:spPr>
        <p:txBody>
          <a:bodyPr wrap="square" rtlCol="0">
            <a:spAutoFit/>
          </a:bodyPr>
          <a:lstStyle/>
          <a:p>
            <a:r>
              <a:rPr lang="pt-BR" dirty="0"/>
              <a:t>Sem LSTM</a:t>
            </a:r>
          </a:p>
        </p:txBody>
      </p:sp>
      <p:sp>
        <p:nvSpPr>
          <p:cNvPr id="26" name="CaixaDeTexto 25">
            <a:extLst>
              <a:ext uri="{FF2B5EF4-FFF2-40B4-BE49-F238E27FC236}">
                <a16:creationId xmlns:a16="http://schemas.microsoft.com/office/drawing/2014/main" id="{4396AF73-4297-4A13-AE1B-9DEB7DA9ACF5}"/>
              </a:ext>
            </a:extLst>
          </p:cNvPr>
          <p:cNvSpPr txBox="1"/>
          <p:nvPr/>
        </p:nvSpPr>
        <p:spPr>
          <a:xfrm>
            <a:off x="600954" y="5167748"/>
            <a:ext cx="1028127" cy="646331"/>
          </a:xfrm>
          <a:prstGeom prst="rect">
            <a:avLst/>
          </a:prstGeom>
          <a:noFill/>
        </p:spPr>
        <p:txBody>
          <a:bodyPr wrap="square" rtlCol="0">
            <a:spAutoFit/>
          </a:bodyPr>
          <a:lstStyle/>
          <a:p>
            <a:r>
              <a:rPr lang="pt-BR" dirty="0"/>
              <a:t>Com LSTM</a:t>
            </a:r>
          </a:p>
        </p:txBody>
      </p:sp>
      <p:sp>
        <p:nvSpPr>
          <p:cNvPr id="27" name="CaixaDeTexto 26">
            <a:extLst>
              <a:ext uri="{FF2B5EF4-FFF2-40B4-BE49-F238E27FC236}">
                <a16:creationId xmlns:a16="http://schemas.microsoft.com/office/drawing/2014/main" id="{0B071A4F-B9A2-48F6-AC0C-C8DD7C340BED}"/>
              </a:ext>
            </a:extLst>
          </p:cNvPr>
          <p:cNvSpPr txBox="1"/>
          <p:nvPr/>
        </p:nvSpPr>
        <p:spPr>
          <a:xfrm>
            <a:off x="3249529" y="1149512"/>
            <a:ext cx="1223889" cy="369332"/>
          </a:xfrm>
          <a:prstGeom prst="rect">
            <a:avLst/>
          </a:prstGeom>
          <a:noFill/>
        </p:spPr>
        <p:txBody>
          <a:bodyPr wrap="square" rtlCol="0">
            <a:spAutoFit/>
          </a:bodyPr>
          <a:lstStyle/>
          <a:p>
            <a:pPr algn="ctr"/>
            <a:r>
              <a:rPr lang="pt-BR" dirty="0"/>
              <a:t>L2</a:t>
            </a:r>
          </a:p>
        </p:txBody>
      </p:sp>
      <p:sp>
        <p:nvSpPr>
          <p:cNvPr id="28" name="CaixaDeTexto 27">
            <a:extLst>
              <a:ext uri="{FF2B5EF4-FFF2-40B4-BE49-F238E27FC236}">
                <a16:creationId xmlns:a16="http://schemas.microsoft.com/office/drawing/2014/main" id="{5BBDD751-50EE-4382-BD7C-D9989273903D}"/>
              </a:ext>
            </a:extLst>
          </p:cNvPr>
          <p:cNvSpPr txBox="1"/>
          <p:nvPr/>
        </p:nvSpPr>
        <p:spPr>
          <a:xfrm>
            <a:off x="8507330" y="1146430"/>
            <a:ext cx="1223889" cy="369332"/>
          </a:xfrm>
          <a:prstGeom prst="rect">
            <a:avLst/>
          </a:prstGeom>
          <a:noFill/>
        </p:spPr>
        <p:txBody>
          <a:bodyPr wrap="square" rtlCol="0">
            <a:spAutoFit/>
          </a:bodyPr>
          <a:lstStyle/>
          <a:p>
            <a:pPr algn="ctr"/>
            <a:r>
              <a:rPr lang="pt-BR" dirty="0"/>
              <a:t>Dropout</a:t>
            </a:r>
          </a:p>
        </p:txBody>
      </p:sp>
    </p:spTree>
    <p:extLst>
      <p:ext uri="{BB962C8B-B14F-4D97-AF65-F5344CB8AC3E}">
        <p14:creationId xmlns:p14="http://schemas.microsoft.com/office/powerpoint/2010/main" val="3354988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 name="Imagem 2">
            <a:extLst>
              <a:ext uri="{FF2B5EF4-FFF2-40B4-BE49-F238E27FC236}">
                <a16:creationId xmlns:a16="http://schemas.microsoft.com/office/drawing/2014/main" id="{187EDDB0-006B-427A-AA2A-E7B4B9137D45}"/>
              </a:ext>
            </a:extLst>
          </p:cNvPr>
          <p:cNvPicPr>
            <a:picLocks noChangeAspect="1"/>
          </p:cNvPicPr>
          <p:nvPr/>
        </p:nvPicPr>
        <p:blipFill>
          <a:blip r:embed="rId3"/>
          <a:stretch>
            <a:fillRect/>
          </a:stretch>
        </p:blipFill>
        <p:spPr>
          <a:xfrm>
            <a:off x="2638424" y="1592287"/>
            <a:ext cx="6915150" cy="4686300"/>
          </a:xfrm>
          <a:prstGeom prst="rect">
            <a:avLst/>
          </a:prstGeom>
        </p:spPr>
      </p:pic>
    </p:spTree>
    <p:extLst>
      <p:ext uri="{BB962C8B-B14F-4D97-AF65-F5344CB8AC3E}">
        <p14:creationId xmlns:p14="http://schemas.microsoft.com/office/powerpoint/2010/main" val="1812357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Conteúdo 2">
            <a:extLst>
              <a:ext uri="{FF2B5EF4-FFF2-40B4-BE49-F238E27FC236}">
                <a16:creationId xmlns:a16="http://schemas.microsoft.com/office/drawing/2014/main" id="{41C491DC-4851-4F73-B216-03588651F929}"/>
              </a:ext>
            </a:extLst>
          </p:cNvPr>
          <p:cNvSpPr>
            <a:spLocks noGrp="1"/>
          </p:cNvSpPr>
          <p:nvPr>
            <p:ph idx="1"/>
          </p:nvPr>
        </p:nvSpPr>
        <p:spPr>
          <a:xfrm>
            <a:off x="838200" y="1825625"/>
            <a:ext cx="10515600" cy="4351338"/>
          </a:xfrm>
        </p:spPr>
        <p:txBody>
          <a:bodyPr>
            <a:normAutofit/>
          </a:bodyPr>
          <a:lstStyle/>
          <a:p>
            <a:pPr marL="0" indent="0" algn="ctr">
              <a:buNone/>
            </a:pPr>
            <a:r>
              <a:rPr lang="pt-BR" dirty="0"/>
              <a:t>Comparação entre redes temporais e redes não temporais.</a:t>
            </a:r>
          </a:p>
          <a:p>
            <a:pPr marL="0" indent="0" algn="ctr">
              <a:buNone/>
            </a:pPr>
            <a:endParaRPr lang="pt-BR" dirty="0"/>
          </a:p>
          <a:p>
            <a:pPr lvl="1"/>
            <a:r>
              <a:rPr lang="pt-BR" dirty="0"/>
              <a:t>Complexidade de Treinamento.</a:t>
            </a:r>
          </a:p>
          <a:p>
            <a:pPr lvl="1"/>
            <a:endParaRPr lang="pt-BR" dirty="0"/>
          </a:p>
          <a:p>
            <a:pPr lvl="1"/>
            <a:r>
              <a:rPr lang="pt-BR" dirty="0"/>
              <a:t>Diferença entre figuras de MSE e Correlação.</a:t>
            </a:r>
          </a:p>
          <a:p>
            <a:pPr lvl="1"/>
            <a:endParaRPr lang="pt-BR" dirty="0"/>
          </a:p>
          <a:p>
            <a:pPr lvl="1"/>
            <a:r>
              <a:rPr lang="pt-BR" dirty="0"/>
              <a:t>Resposta no tempo e na frequência.</a:t>
            </a:r>
          </a:p>
        </p:txBody>
      </p:sp>
    </p:spTree>
    <p:extLst>
      <p:ext uri="{BB962C8B-B14F-4D97-AF65-F5344CB8AC3E}">
        <p14:creationId xmlns:p14="http://schemas.microsoft.com/office/powerpoint/2010/main" val="1477215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500"/>
                                        <p:tgtEl>
                                          <p:spTgt spid="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animEffect transition="in" filter="fade">
                                      <p:cBhvr>
                                        <p:cTn id="1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Conteúdo 2">
            <a:extLst>
              <a:ext uri="{FF2B5EF4-FFF2-40B4-BE49-F238E27FC236}">
                <a16:creationId xmlns:a16="http://schemas.microsoft.com/office/drawing/2014/main" id="{41C491DC-4851-4F73-B216-03588651F929}"/>
              </a:ext>
            </a:extLst>
          </p:cNvPr>
          <p:cNvSpPr>
            <a:spLocks noGrp="1"/>
          </p:cNvSpPr>
          <p:nvPr>
            <p:ph idx="1"/>
          </p:nvPr>
        </p:nvSpPr>
        <p:spPr>
          <a:xfrm>
            <a:off x="838200" y="1379084"/>
            <a:ext cx="10515600" cy="4351338"/>
          </a:xfrm>
        </p:spPr>
        <p:txBody>
          <a:bodyPr>
            <a:normAutofit/>
          </a:bodyPr>
          <a:lstStyle/>
          <a:p>
            <a:pPr marL="0" indent="0">
              <a:buNone/>
            </a:pPr>
            <a:r>
              <a:rPr lang="pt-BR" dirty="0"/>
              <a:t>Complexidade de Treinamento</a:t>
            </a:r>
          </a:p>
          <a:p>
            <a:pPr marL="0" indent="0">
              <a:buNone/>
            </a:pPr>
            <a:endParaRPr lang="pt-BR" dirty="0"/>
          </a:p>
          <a:p>
            <a:pPr marL="0" indent="0">
              <a:buNone/>
            </a:pPr>
            <a:r>
              <a:rPr lang="pt-BR" dirty="0"/>
              <a:t>	Redes LSTM requerem mais recursos para serem treinadas</a:t>
            </a:r>
          </a:p>
        </p:txBody>
      </p:sp>
      <p:pic>
        <p:nvPicPr>
          <p:cNvPr id="3" name="Imagem 2">
            <a:extLst>
              <a:ext uri="{FF2B5EF4-FFF2-40B4-BE49-F238E27FC236}">
                <a16:creationId xmlns:a16="http://schemas.microsoft.com/office/drawing/2014/main" id="{9C0FB56D-D191-4208-9AF7-C30C4A6A7484}"/>
              </a:ext>
            </a:extLst>
          </p:cNvPr>
          <p:cNvPicPr>
            <a:picLocks noChangeAspect="1"/>
          </p:cNvPicPr>
          <p:nvPr/>
        </p:nvPicPr>
        <p:blipFill>
          <a:blip r:embed="rId3"/>
          <a:stretch>
            <a:fillRect/>
          </a:stretch>
        </p:blipFill>
        <p:spPr>
          <a:xfrm>
            <a:off x="2975142" y="3032865"/>
            <a:ext cx="6241716" cy="3324392"/>
          </a:xfrm>
          <a:prstGeom prst="rect">
            <a:avLst/>
          </a:prstGeom>
        </p:spPr>
      </p:pic>
    </p:spTree>
    <p:extLst>
      <p:ext uri="{BB962C8B-B14F-4D97-AF65-F5344CB8AC3E}">
        <p14:creationId xmlns:p14="http://schemas.microsoft.com/office/powerpoint/2010/main" val="69815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Espaço Reservado para Conteúdo 2">
            <a:extLst>
              <a:ext uri="{FF2B5EF4-FFF2-40B4-BE49-F238E27FC236}">
                <a16:creationId xmlns:a16="http://schemas.microsoft.com/office/drawing/2014/main" id="{41C491DC-4851-4F73-B216-03588651F929}"/>
              </a:ext>
            </a:extLst>
          </p:cNvPr>
          <p:cNvSpPr>
            <a:spLocks noGrp="1"/>
          </p:cNvSpPr>
          <p:nvPr>
            <p:ph idx="1"/>
          </p:nvPr>
        </p:nvSpPr>
        <p:spPr>
          <a:xfrm>
            <a:off x="838200" y="1379084"/>
            <a:ext cx="10515600" cy="4351338"/>
          </a:xfrm>
        </p:spPr>
        <p:txBody>
          <a:bodyPr>
            <a:normAutofit/>
          </a:bodyPr>
          <a:lstStyle/>
          <a:p>
            <a:pPr marL="0" indent="0">
              <a:buNone/>
            </a:pPr>
            <a:r>
              <a:rPr lang="pt-BR" dirty="0"/>
              <a:t>Figuras de mérito</a:t>
            </a:r>
          </a:p>
          <a:p>
            <a:pPr marL="0" indent="0">
              <a:buNone/>
            </a:pPr>
            <a:r>
              <a:rPr lang="pt-BR" dirty="0"/>
              <a:t>	</a:t>
            </a:r>
          </a:p>
          <a:p>
            <a:pPr marL="0" indent="0">
              <a:buNone/>
            </a:pPr>
            <a:r>
              <a:rPr lang="pt-BR" dirty="0"/>
              <a:t>	Redes LSTM possuem um menor MSE e uma maior correlação</a:t>
            </a:r>
          </a:p>
          <a:p>
            <a:pPr marL="0" indent="0">
              <a:buNone/>
            </a:pPr>
            <a:endParaRPr lang="pt-BR" dirty="0"/>
          </a:p>
          <a:p>
            <a:pPr marL="0" indent="0">
              <a:buNone/>
            </a:pPr>
            <a:r>
              <a:rPr lang="pt-BR" dirty="0"/>
              <a:t>	</a:t>
            </a:r>
          </a:p>
        </p:txBody>
      </p:sp>
      <p:pic>
        <p:nvPicPr>
          <p:cNvPr id="4" name="Imagem 3">
            <a:extLst>
              <a:ext uri="{FF2B5EF4-FFF2-40B4-BE49-F238E27FC236}">
                <a16:creationId xmlns:a16="http://schemas.microsoft.com/office/drawing/2014/main" id="{DBA20177-0EA1-4E7C-AD97-877BF48CCB63}"/>
              </a:ext>
            </a:extLst>
          </p:cNvPr>
          <p:cNvPicPr>
            <a:picLocks noChangeAspect="1"/>
          </p:cNvPicPr>
          <p:nvPr/>
        </p:nvPicPr>
        <p:blipFill>
          <a:blip r:embed="rId3"/>
          <a:stretch>
            <a:fillRect/>
          </a:stretch>
        </p:blipFill>
        <p:spPr>
          <a:xfrm>
            <a:off x="1075591" y="3554753"/>
            <a:ext cx="10278209" cy="1091105"/>
          </a:xfrm>
          <a:prstGeom prst="rect">
            <a:avLst/>
          </a:prstGeom>
        </p:spPr>
      </p:pic>
    </p:spTree>
    <p:extLst>
      <p:ext uri="{BB962C8B-B14F-4D97-AF65-F5344CB8AC3E}">
        <p14:creationId xmlns:p14="http://schemas.microsoft.com/office/powerpoint/2010/main" val="1093903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839A94-D44C-4916-BA9C-43BCD8DFED71}"/>
              </a:ext>
            </a:extLst>
          </p:cNvPr>
          <p:cNvSpPr>
            <a:spLocks noGrp="1"/>
          </p:cNvSpPr>
          <p:nvPr>
            <p:ph idx="1"/>
          </p:nvPr>
        </p:nvSpPr>
        <p:spPr/>
        <p:txBody>
          <a:bodyPr/>
          <a:lstStyle/>
          <a:p>
            <a:pPr marL="0" indent="0" algn="ctr">
              <a:buNone/>
            </a:pPr>
            <a:r>
              <a:rPr lang="pt-BR" sz="3200" dirty="0"/>
              <a:t>Problema</a:t>
            </a:r>
            <a:r>
              <a:rPr lang="en-US" sz="3200" dirty="0"/>
              <a:t> de </a:t>
            </a:r>
            <a:r>
              <a:rPr lang="pt-BR" sz="3200" dirty="0"/>
              <a:t>Pesquisa</a:t>
            </a:r>
          </a:p>
          <a:p>
            <a:pPr marL="0" indent="0">
              <a:buNone/>
            </a:pPr>
            <a:endParaRPr lang="en-US" dirty="0"/>
          </a:p>
          <a:p>
            <a:pPr marL="0" indent="0" algn="ctr">
              <a:buNone/>
            </a:pPr>
            <a:r>
              <a:rPr lang="pt-BR" dirty="0"/>
              <a:t>Implementar um sistema de estimação de pressão sonora a partir de imagens.</a:t>
            </a:r>
          </a:p>
          <a:p>
            <a:pPr marL="0" indent="0" algn="ctr">
              <a:buNone/>
            </a:pPr>
            <a:endParaRPr lang="pt-BR" dirty="0"/>
          </a:p>
          <a:p>
            <a:pPr marL="0" indent="0" algn="ctr">
              <a:buNone/>
            </a:pPr>
            <a:r>
              <a:rPr lang="pt-BR" dirty="0"/>
              <a:t>Partindo de trabalhos anteriores, implementar uma arquitetura temporal de processamento.</a:t>
            </a:r>
          </a:p>
        </p:txBody>
      </p:sp>
      <p:sp>
        <p:nvSpPr>
          <p:cNvPr id="4" name="Título 1">
            <a:extLst>
              <a:ext uri="{FF2B5EF4-FFF2-40B4-BE49-F238E27FC236}">
                <a16:creationId xmlns:a16="http://schemas.microsoft.com/office/drawing/2014/main" id="{DACAEB2E-30F3-4EE6-9A94-FDB21140362D}"/>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Introdução</a:t>
            </a:r>
          </a:p>
        </p:txBody>
      </p:sp>
      <p:cxnSp>
        <p:nvCxnSpPr>
          <p:cNvPr id="5" name="Conector reto 4">
            <a:extLst>
              <a:ext uri="{FF2B5EF4-FFF2-40B4-BE49-F238E27FC236}">
                <a16:creationId xmlns:a16="http://schemas.microsoft.com/office/drawing/2014/main" id="{79BF94E9-DACC-445E-84E5-5AB081620F24}"/>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232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239485"/>
            <a:ext cx="10515600" cy="883104"/>
          </a:xfrm>
        </p:spPr>
        <p:txBody>
          <a:bodyPr/>
          <a:lstStyle/>
          <a:p>
            <a:pPr algn="r"/>
            <a:r>
              <a:rPr lang="pt-BR" dirty="0"/>
              <a:t>Resultados</a:t>
            </a:r>
          </a:p>
        </p:txBody>
      </p:sp>
      <p:cxnSp>
        <p:nvCxnSpPr>
          <p:cNvPr id="8" name="Conector reto 7">
            <a:extLst>
              <a:ext uri="{FF2B5EF4-FFF2-40B4-BE49-F238E27FC236}">
                <a16:creationId xmlns:a16="http://schemas.microsoft.com/office/drawing/2014/main" id="{71F41C2E-FD4A-48AE-BF30-7300B700E1C5}"/>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585A226F-A6DA-43A5-8FC7-B936801AC114}"/>
              </a:ext>
            </a:extLst>
          </p:cNvPr>
          <p:cNvPicPr>
            <a:picLocks noChangeAspect="1"/>
          </p:cNvPicPr>
          <p:nvPr/>
        </p:nvPicPr>
        <p:blipFill>
          <a:blip r:embed="rId3"/>
          <a:stretch>
            <a:fillRect/>
          </a:stretch>
        </p:blipFill>
        <p:spPr>
          <a:xfrm>
            <a:off x="2356344" y="1220394"/>
            <a:ext cx="7479312" cy="5282000"/>
          </a:xfrm>
          <a:prstGeom prst="rect">
            <a:avLst/>
          </a:prstGeom>
        </p:spPr>
      </p:pic>
    </p:spTree>
    <p:extLst>
      <p:ext uri="{BB962C8B-B14F-4D97-AF65-F5344CB8AC3E}">
        <p14:creationId xmlns:p14="http://schemas.microsoft.com/office/powerpoint/2010/main" val="660260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AC88D0B-25C6-4D60-9071-9681E6CEB840}"/>
              </a:ext>
            </a:extLst>
          </p:cNvPr>
          <p:cNvSpPr txBox="1">
            <a:spLocks/>
          </p:cNvSpPr>
          <p:nvPr/>
        </p:nvSpPr>
        <p:spPr>
          <a:xfrm>
            <a:off x="838200" y="239485"/>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Conclusão</a:t>
            </a:r>
          </a:p>
        </p:txBody>
      </p:sp>
      <p:cxnSp>
        <p:nvCxnSpPr>
          <p:cNvPr id="5" name="Conector reto 4">
            <a:extLst>
              <a:ext uri="{FF2B5EF4-FFF2-40B4-BE49-F238E27FC236}">
                <a16:creationId xmlns:a16="http://schemas.microsoft.com/office/drawing/2014/main" id="{39E0859B-B12D-4954-BF1F-9A6D4E5604F3}"/>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Espaço Reservado para Conteúdo 8">
            <a:extLst>
              <a:ext uri="{FF2B5EF4-FFF2-40B4-BE49-F238E27FC236}">
                <a16:creationId xmlns:a16="http://schemas.microsoft.com/office/drawing/2014/main" id="{7BB35485-7F5A-48E3-859A-28B3D16178E2}"/>
              </a:ext>
            </a:extLst>
          </p:cNvPr>
          <p:cNvSpPr>
            <a:spLocks noGrp="1"/>
          </p:cNvSpPr>
          <p:nvPr>
            <p:ph idx="1"/>
          </p:nvPr>
        </p:nvSpPr>
        <p:spPr>
          <a:xfrm>
            <a:off x="838200" y="1813039"/>
            <a:ext cx="5086422" cy="4363924"/>
          </a:xfrm>
        </p:spPr>
        <p:txBody>
          <a:bodyPr anchor="ctr"/>
          <a:lstStyle/>
          <a:p>
            <a:r>
              <a:rPr lang="pt-BR" dirty="0"/>
              <a:t>Redes temporais geram resultados melhores que aquelas não temporais.</a:t>
            </a:r>
          </a:p>
          <a:p>
            <a:endParaRPr lang="pt-BR" dirty="0"/>
          </a:p>
          <a:p>
            <a:r>
              <a:rPr lang="pt-BR" dirty="0"/>
              <a:t>O uso de características de redes como a </a:t>
            </a:r>
            <a:r>
              <a:rPr lang="pt-BR" i="1" dirty="0" err="1"/>
              <a:t>Faster</a:t>
            </a:r>
            <a:r>
              <a:rPr lang="pt-BR" i="1" dirty="0"/>
              <a:t> R-CNN </a:t>
            </a:r>
            <a:r>
              <a:rPr lang="pt-BR" dirty="0"/>
              <a:t>podem melhorar os resultados</a:t>
            </a:r>
          </a:p>
        </p:txBody>
      </p:sp>
      <p:pic>
        <p:nvPicPr>
          <p:cNvPr id="10" name="Imagem 9">
            <a:extLst>
              <a:ext uri="{FF2B5EF4-FFF2-40B4-BE49-F238E27FC236}">
                <a16:creationId xmlns:a16="http://schemas.microsoft.com/office/drawing/2014/main" id="{833941BB-8A48-46E8-B139-1E0D2C8C6D4E}"/>
              </a:ext>
            </a:extLst>
          </p:cNvPr>
          <p:cNvPicPr>
            <a:picLocks noChangeAspect="1"/>
          </p:cNvPicPr>
          <p:nvPr/>
        </p:nvPicPr>
        <p:blipFill>
          <a:blip r:embed="rId3"/>
          <a:stretch>
            <a:fillRect/>
          </a:stretch>
        </p:blipFill>
        <p:spPr>
          <a:xfrm>
            <a:off x="6096000" y="1588402"/>
            <a:ext cx="4512914" cy="4807463"/>
          </a:xfrm>
          <a:prstGeom prst="rect">
            <a:avLst/>
          </a:prstGeom>
        </p:spPr>
      </p:pic>
    </p:spTree>
    <p:extLst>
      <p:ext uri="{BB962C8B-B14F-4D97-AF65-F5344CB8AC3E}">
        <p14:creationId xmlns:p14="http://schemas.microsoft.com/office/powerpoint/2010/main" val="229529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2" end="2"/>
                                            </p:txEl>
                                          </p:spTgt>
                                        </p:tgtEl>
                                        <p:attrNameLst>
                                          <p:attrName>style.visibility</p:attrName>
                                        </p:attrNameLst>
                                      </p:cBhvr>
                                      <p:to>
                                        <p:strVal val="visible"/>
                                      </p:to>
                                    </p:set>
                                    <p:animEffect transition="in" filter="fade">
                                      <p:cBhvr>
                                        <p:cTn id="1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8AC88D0B-25C6-4D60-9071-9681E6CEB840}"/>
              </a:ext>
            </a:extLst>
          </p:cNvPr>
          <p:cNvSpPr txBox="1">
            <a:spLocks/>
          </p:cNvSpPr>
          <p:nvPr/>
        </p:nvSpPr>
        <p:spPr>
          <a:xfrm>
            <a:off x="838200" y="239485"/>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Conclusão</a:t>
            </a:r>
          </a:p>
        </p:txBody>
      </p:sp>
      <p:cxnSp>
        <p:nvCxnSpPr>
          <p:cNvPr id="5" name="Conector reto 4">
            <a:extLst>
              <a:ext uri="{FF2B5EF4-FFF2-40B4-BE49-F238E27FC236}">
                <a16:creationId xmlns:a16="http://schemas.microsoft.com/office/drawing/2014/main" id="{39E0859B-B12D-4954-BF1F-9A6D4E5604F3}"/>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833941BB-8A48-46E8-B139-1E0D2C8C6D4E}"/>
              </a:ext>
            </a:extLst>
          </p:cNvPr>
          <p:cNvPicPr>
            <a:picLocks noChangeAspect="1"/>
          </p:cNvPicPr>
          <p:nvPr/>
        </p:nvPicPr>
        <p:blipFill>
          <a:blip r:embed="rId3"/>
          <a:stretch>
            <a:fillRect/>
          </a:stretch>
        </p:blipFill>
        <p:spPr>
          <a:xfrm>
            <a:off x="838200" y="1494650"/>
            <a:ext cx="4164393" cy="4436195"/>
          </a:xfrm>
          <a:prstGeom prst="rect">
            <a:avLst/>
          </a:prstGeom>
        </p:spPr>
      </p:pic>
      <p:pic>
        <p:nvPicPr>
          <p:cNvPr id="2" name="Imagem 1">
            <a:extLst>
              <a:ext uri="{FF2B5EF4-FFF2-40B4-BE49-F238E27FC236}">
                <a16:creationId xmlns:a16="http://schemas.microsoft.com/office/drawing/2014/main" id="{3B9A178F-8455-4F1A-96E3-416F0CBB6320}"/>
              </a:ext>
            </a:extLst>
          </p:cNvPr>
          <p:cNvPicPr>
            <a:picLocks noChangeAspect="1"/>
          </p:cNvPicPr>
          <p:nvPr/>
        </p:nvPicPr>
        <p:blipFill>
          <a:blip r:embed="rId4"/>
          <a:stretch>
            <a:fillRect/>
          </a:stretch>
        </p:blipFill>
        <p:spPr>
          <a:xfrm>
            <a:off x="5002593" y="1494650"/>
            <a:ext cx="6351207" cy="4305413"/>
          </a:xfrm>
          <a:prstGeom prst="rect">
            <a:avLst/>
          </a:prstGeom>
        </p:spPr>
      </p:pic>
    </p:spTree>
    <p:extLst>
      <p:ext uri="{BB962C8B-B14F-4D97-AF65-F5344CB8AC3E}">
        <p14:creationId xmlns:p14="http://schemas.microsoft.com/office/powerpoint/2010/main" val="4041668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normAutofit lnSpcReduction="10000"/>
          </a:bodyPr>
          <a:lstStyle/>
          <a:p>
            <a:pPr marL="0" indent="0">
              <a:buNone/>
            </a:pPr>
            <a:r>
              <a:rPr lang="pt-BR" dirty="0"/>
              <a:t>Ideias de trabalhos futuros:</a:t>
            </a:r>
          </a:p>
          <a:p>
            <a:pPr marL="0" indent="0">
              <a:buNone/>
            </a:pPr>
            <a:endParaRPr lang="pt-BR" dirty="0"/>
          </a:p>
          <a:p>
            <a:pPr marL="0" indent="0">
              <a:buNone/>
            </a:pPr>
            <a:r>
              <a:rPr lang="pt-BR" dirty="0"/>
              <a:t>	Criação de um novo dataset.</a:t>
            </a:r>
          </a:p>
          <a:p>
            <a:pPr marL="0" indent="0">
              <a:buNone/>
            </a:pPr>
            <a:endParaRPr lang="pt-BR" dirty="0"/>
          </a:p>
          <a:p>
            <a:pPr marL="0" indent="0">
              <a:buNone/>
            </a:pPr>
            <a:r>
              <a:rPr lang="pt-BR" dirty="0"/>
              <a:t>	Uso de novas arquiteturas convolucionais.</a:t>
            </a:r>
          </a:p>
          <a:p>
            <a:pPr marL="0" indent="0">
              <a:buNone/>
            </a:pPr>
            <a:endParaRPr lang="pt-BR" dirty="0"/>
          </a:p>
          <a:p>
            <a:pPr marL="0" indent="0">
              <a:buNone/>
            </a:pPr>
            <a:r>
              <a:rPr lang="pt-BR" dirty="0"/>
              <a:t>	Modelos que usem redes classificadoras.</a:t>
            </a:r>
          </a:p>
          <a:p>
            <a:pPr marL="0" indent="0">
              <a:buNone/>
            </a:pPr>
            <a:endParaRPr lang="pt-BR" dirty="0"/>
          </a:p>
          <a:p>
            <a:pPr marL="0" indent="0">
              <a:buNone/>
            </a:pPr>
            <a:r>
              <a:rPr lang="pt-BR" dirty="0"/>
              <a:t>	Desenvolvimento de um software de visualização.</a:t>
            </a:r>
          </a:p>
        </p:txBody>
      </p:sp>
      <p:sp>
        <p:nvSpPr>
          <p:cNvPr id="4" name="Título 1">
            <a:extLst>
              <a:ext uri="{FF2B5EF4-FFF2-40B4-BE49-F238E27FC236}">
                <a16:creationId xmlns:a16="http://schemas.microsoft.com/office/drawing/2014/main" id="{8AC88D0B-25C6-4D60-9071-9681E6CEB840}"/>
              </a:ext>
            </a:extLst>
          </p:cNvPr>
          <p:cNvSpPr txBox="1">
            <a:spLocks/>
          </p:cNvSpPr>
          <p:nvPr/>
        </p:nvSpPr>
        <p:spPr>
          <a:xfrm>
            <a:off x="838200" y="239485"/>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Conclusão</a:t>
            </a:r>
          </a:p>
        </p:txBody>
      </p:sp>
      <p:cxnSp>
        <p:nvCxnSpPr>
          <p:cNvPr id="5" name="Conector reto 4">
            <a:extLst>
              <a:ext uri="{FF2B5EF4-FFF2-40B4-BE49-F238E27FC236}">
                <a16:creationId xmlns:a16="http://schemas.microsoft.com/office/drawing/2014/main" id="{39E0859B-B12D-4954-BF1F-9A6D4E5604F3}"/>
              </a:ext>
            </a:extLst>
          </p:cNvPr>
          <p:cNvCxnSpPr/>
          <p:nvPr/>
        </p:nvCxnSpPr>
        <p:spPr>
          <a:xfrm>
            <a:off x="1006928" y="1127578"/>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33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59F42C1-FE54-4FAE-96FF-A403B4EC5001}"/>
              </a:ext>
            </a:extLst>
          </p:cNvPr>
          <p:cNvSpPr>
            <a:spLocks noGrp="1"/>
          </p:cNvSpPr>
          <p:nvPr>
            <p:ph idx="1"/>
          </p:nvPr>
        </p:nvSpPr>
        <p:spPr>
          <a:xfrm>
            <a:off x="838200" y="808383"/>
            <a:ext cx="10515600" cy="5368580"/>
          </a:xfrm>
        </p:spPr>
        <p:txBody>
          <a:bodyPr anchor="ctr">
            <a:normAutofit/>
          </a:bodyPr>
          <a:lstStyle/>
          <a:p>
            <a:pPr marL="0" indent="0" algn="ctr">
              <a:buNone/>
            </a:pPr>
            <a:r>
              <a:rPr lang="pt-BR" sz="8000" dirty="0"/>
              <a:t>Obrigado</a:t>
            </a:r>
          </a:p>
        </p:txBody>
      </p:sp>
      <p:pic>
        <p:nvPicPr>
          <p:cNvPr id="4" name="Imagem 3" descr="Desenho de personagem de desenho animado&#10;&#10;Descrição gerada automaticamente">
            <a:extLst>
              <a:ext uri="{FF2B5EF4-FFF2-40B4-BE49-F238E27FC236}">
                <a16:creationId xmlns:a16="http://schemas.microsoft.com/office/drawing/2014/main" id="{B0FD5946-1F7D-4BBC-B8E4-18EC78CBF1F0}"/>
              </a:ext>
            </a:extLst>
          </p:cNvPr>
          <p:cNvPicPr>
            <a:picLocks noChangeAspect="1"/>
          </p:cNvPicPr>
          <p:nvPr/>
        </p:nvPicPr>
        <p:blipFill rotWithShape="1">
          <a:blip r:embed="rId2">
            <a:extLst>
              <a:ext uri="{28A0092B-C50C-407E-A947-70E740481C1C}">
                <a14:useLocalDpi xmlns:a14="http://schemas.microsoft.com/office/drawing/2010/main" val="0"/>
              </a:ext>
            </a:extLst>
          </a:blip>
          <a:srcRect l="35725" t="28070" r="36244"/>
          <a:stretch/>
        </p:blipFill>
        <p:spPr>
          <a:xfrm>
            <a:off x="9721515" y="4636169"/>
            <a:ext cx="712739" cy="2029326"/>
          </a:xfrm>
          <a:prstGeom prst="rect">
            <a:avLst/>
          </a:prstGeom>
        </p:spPr>
      </p:pic>
    </p:spTree>
    <p:extLst>
      <p:ext uri="{BB962C8B-B14F-4D97-AF65-F5344CB8AC3E}">
        <p14:creationId xmlns:p14="http://schemas.microsoft.com/office/powerpoint/2010/main" val="3184020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a:xfrm>
            <a:off x="838200" y="176439"/>
            <a:ext cx="10515600" cy="1325563"/>
          </a:xfrm>
        </p:spPr>
        <p:txBody>
          <a:bodyPr/>
          <a:lstStyle/>
          <a:p>
            <a:r>
              <a:rPr lang="pt-BR" dirty="0"/>
              <a:t>Referências</a:t>
            </a:r>
          </a:p>
        </p:txBody>
      </p:sp>
      <p:sp>
        <p:nvSpPr>
          <p:cNvPr id="5" name="Espaço Reservado para Conteúdo 8">
            <a:extLst>
              <a:ext uri="{FF2B5EF4-FFF2-40B4-BE49-F238E27FC236}">
                <a16:creationId xmlns:a16="http://schemas.microsoft.com/office/drawing/2014/main" id="{B332DC14-CF72-4CDA-83D2-BD9A63D4D17F}"/>
              </a:ext>
            </a:extLst>
          </p:cNvPr>
          <p:cNvSpPr>
            <a:spLocks noGrp="1"/>
          </p:cNvSpPr>
          <p:nvPr>
            <p:ph idx="1"/>
          </p:nvPr>
        </p:nvSpPr>
        <p:spPr>
          <a:xfrm>
            <a:off x="624114" y="1291771"/>
            <a:ext cx="11088915" cy="5201104"/>
          </a:xfrm>
        </p:spPr>
        <p:txBody>
          <a:bodyPr anchor="ctr">
            <a:normAutofit fontScale="55000" lnSpcReduction="20000"/>
          </a:bodyPr>
          <a:lstStyle/>
          <a:p>
            <a:pPr marL="0" indent="0">
              <a:lnSpc>
                <a:spcPct val="170000"/>
              </a:lnSpc>
              <a:buNone/>
            </a:pPr>
            <a:r>
              <a:rPr lang="fr-FR" dirty="0"/>
              <a:t>[1] GOINES, L., HAGLER, L., “Noise pollution: A modern </a:t>
            </a:r>
            <a:r>
              <a:rPr lang="fr-FR" dirty="0" err="1"/>
              <a:t>plague</a:t>
            </a:r>
            <a:r>
              <a:rPr lang="fr-FR" dirty="0"/>
              <a:t>”, 2007.</a:t>
            </a:r>
          </a:p>
          <a:p>
            <a:pPr marL="0" indent="0">
              <a:lnSpc>
                <a:spcPct val="170000"/>
              </a:lnSpc>
              <a:buNone/>
            </a:pPr>
            <a:r>
              <a:rPr lang="pt-BR" dirty="0"/>
              <a:t>[2] MAZZA, L. O., GOMES, J. G. R. C., TORRES, J. C. B., “</a:t>
            </a:r>
            <a:r>
              <a:rPr lang="pt-BR" dirty="0" err="1"/>
              <a:t>Noise</a:t>
            </a:r>
            <a:r>
              <a:rPr lang="pt-BR" dirty="0"/>
              <a:t> </a:t>
            </a:r>
            <a:r>
              <a:rPr lang="pt-BR" dirty="0" err="1"/>
              <a:t>intensity</a:t>
            </a:r>
            <a:r>
              <a:rPr lang="pt-BR" dirty="0"/>
              <a:t> </a:t>
            </a:r>
            <a:r>
              <a:rPr lang="pt-BR" dirty="0" err="1"/>
              <a:t>prediction</a:t>
            </a:r>
            <a:r>
              <a:rPr lang="pt-BR" dirty="0"/>
              <a:t> </a:t>
            </a:r>
            <a:r>
              <a:rPr lang="pt-BR" dirty="0" err="1"/>
              <a:t>from</a:t>
            </a:r>
            <a:r>
              <a:rPr lang="pt-BR" dirty="0"/>
              <a:t> </a:t>
            </a:r>
            <a:r>
              <a:rPr lang="pt-BR" dirty="0" err="1"/>
              <a:t>video</a:t>
            </a:r>
            <a:r>
              <a:rPr lang="pt-BR" dirty="0"/>
              <a:t> frames </a:t>
            </a:r>
            <a:r>
              <a:rPr lang="pt-BR" dirty="0" err="1"/>
              <a:t>using</a:t>
            </a:r>
            <a:r>
              <a:rPr lang="pt-BR" dirty="0"/>
              <a:t> </a:t>
            </a:r>
            <a:r>
              <a:rPr lang="pt-BR" dirty="0" err="1"/>
              <a:t>deep</a:t>
            </a:r>
            <a:r>
              <a:rPr lang="pt-BR" dirty="0"/>
              <a:t> </a:t>
            </a:r>
            <a:r>
              <a:rPr lang="pt-BR" dirty="0" err="1"/>
              <a:t>convolutional</a:t>
            </a:r>
            <a:r>
              <a:rPr lang="pt-BR" dirty="0"/>
              <a:t> neural networks”, Anais 23rd </a:t>
            </a:r>
            <a:r>
              <a:rPr lang="pt-BR" dirty="0" err="1"/>
              <a:t>International</a:t>
            </a:r>
            <a:r>
              <a:rPr lang="pt-BR" dirty="0"/>
              <a:t> </a:t>
            </a:r>
            <a:r>
              <a:rPr lang="pt-BR" dirty="0" err="1"/>
              <a:t>Congress</a:t>
            </a:r>
            <a:r>
              <a:rPr lang="pt-BR" dirty="0"/>
              <a:t> </a:t>
            </a:r>
            <a:r>
              <a:rPr lang="pt-BR" dirty="0" err="1"/>
              <a:t>on</a:t>
            </a:r>
            <a:r>
              <a:rPr lang="pt-BR" dirty="0"/>
              <a:t> </a:t>
            </a:r>
            <a:r>
              <a:rPr lang="pt-BR" dirty="0" err="1"/>
              <a:t>Acoustics</a:t>
            </a:r>
            <a:r>
              <a:rPr lang="pt-BR" dirty="0"/>
              <a:t>, Aachen, Alemanha, pp. 4999–5006, 9 2019.</a:t>
            </a:r>
          </a:p>
          <a:p>
            <a:pPr marL="0" indent="0">
              <a:lnSpc>
                <a:spcPct val="170000"/>
              </a:lnSpc>
              <a:buNone/>
            </a:pPr>
            <a:r>
              <a:rPr lang="pt-BR" dirty="0"/>
              <a:t>[3] SIMONYAN, K., ZISSERMAN, A., “</a:t>
            </a:r>
            <a:r>
              <a:rPr lang="pt-BR" dirty="0" err="1"/>
              <a:t>Very</a:t>
            </a:r>
            <a:r>
              <a:rPr lang="pt-BR" dirty="0"/>
              <a:t> </a:t>
            </a:r>
            <a:r>
              <a:rPr lang="pt-BR" dirty="0" err="1"/>
              <a:t>deep</a:t>
            </a:r>
            <a:r>
              <a:rPr lang="pt-BR" dirty="0"/>
              <a:t> </a:t>
            </a:r>
            <a:r>
              <a:rPr lang="pt-BR" dirty="0" err="1"/>
              <a:t>convolutional</a:t>
            </a:r>
            <a:r>
              <a:rPr lang="pt-BR" dirty="0"/>
              <a:t> networks for </a:t>
            </a:r>
            <a:r>
              <a:rPr lang="pt-BR" dirty="0" err="1"/>
              <a:t>large-scale</a:t>
            </a:r>
            <a:r>
              <a:rPr lang="pt-BR" dirty="0"/>
              <a:t> </a:t>
            </a:r>
            <a:r>
              <a:rPr lang="pt-BR" dirty="0" err="1"/>
              <a:t>image</a:t>
            </a:r>
            <a:r>
              <a:rPr lang="pt-BR" dirty="0"/>
              <a:t> </a:t>
            </a:r>
            <a:r>
              <a:rPr lang="pt-BR" dirty="0" err="1"/>
              <a:t>recognition</a:t>
            </a:r>
            <a:r>
              <a:rPr lang="pt-BR" dirty="0"/>
              <a:t>”, 3rd </a:t>
            </a:r>
            <a:r>
              <a:rPr lang="pt-BR" dirty="0" err="1"/>
              <a:t>International</a:t>
            </a:r>
            <a:r>
              <a:rPr lang="pt-BR" dirty="0"/>
              <a:t> </a:t>
            </a:r>
            <a:r>
              <a:rPr lang="pt-BR" dirty="0" err="1"/>
              <a:t>Conference</a:t>
            </a:r>
            <a:r>
              <a:rPr lang="pt-BR" dirty="0"/>
              <a:t> </a:t>
            </a:r>
            <a:r>
              <a:rPr lang="pt-BR" dirty="0" err="1"/>
              <a:t>on</a:t>
            </a:r>
            <a:r>
              <a:rPr lang="pt-BR" dirty="0"/>
              <a:t> Learning </a:t>
            </a:r>
            <a:r>
              <a:rPr lang="pt-BR" dirty="0" err="1"/>
              <a:t>Representations</a:t>
            </a:r>
            <a:r>
              <a:rPr lang="pt-BR" dirty="0"/>
              <a:t>, ICLR 2015 - </a:t>
            </a:r>
            <a:r>
              <a:rPr lang="pt-BR" dirty="0" err="1"/>
              <a:t>Conference</a:t>
            </a:r>
            <a:r>
              <a:rPr lang="pt-BR" dirty="0"/>
              <a:t> Track </a:t>
            </a:r>
            <a:r>
              <a:rPr lang="pt-BR" dirty="0" err="1"/>
              <a:t>Proceedings</a:t>
            </a:r>
            <a:r>
              <a:rPr lang="pt-BR" dirty="0"/>
              <a:t>, pp. 1–14, 2015.</a:t>
            </a:r>
          </a:p>
          <a:p>
            <a:pPr marL="0" indent="0">
              <a:lnSpc>
                <a:spcPct val="170000"/>
              </a:lnSpc>
              <a:buNone/>
            </a:pPr>
            <a:r>
              <a:rPr lang="en-US" dirty="0"/>
              <a:t>[4] HE, K., ZHANG, X., REN, </a:t>
            </a:r>
            <a:r>
              <a:rPr lang="en-US" dirty="0" err="1"/>
              <a:t>S.,et</a:t>
            </a:r>
            <a:r>
              <a:rPr lang="en-US" dirty="0"/>
              <a:t> al., “Deep residual learning for image </a:t>
            </a:r>
            <a:r>
              <a:rPr lang="en-US" dirty="0" err="1"/>
              <a:t>recog-nition</a:t>
            </a:r>
            <a:r>
              <a:rPr lang="en-US" dirty="0"/>
              <a:t>”, Proceedings of the IEEE Computer Society Conference on Computer Vision and Pattern Recognition, v. 2016-December, pp. 770–778, 2016.</a:t>
            </a:r>
          </a:p>
          <a:p>
            <a:pPr marL="0" indent="0">
              <a:lnSpc>
                <a:spcPct val="170000"/>
              </a:lnSpc>
              <a:buNone/>
            </a:pPr>
            <a:r>
              <a:rPr lang="pt-BR" dirty="0"/>
              <a:t>[5] SZEGEDY, C., VANHOUCKE, V., IOFFE, </a:t>
            </a:r>
            <a:r>
              <a:rPr lang="pt-BR" dirty="0" err="1"/>
              <a:t>S.,et</a:t>
            </a:r>
            <a:r>
              <a:rPr lang="pt-BR" dirty="0"/>
              <a:t> al., “</a:t>
            </a:r>
            <a:r>
              <a:rPr lang="pt-BR" dirty="0" err="1"/>
              <a:t>Rethinking</a:t>
            </a:r>
            <a:r>
              <a:rPr lang="pt-BR" dirty="0"/>
              <a:t> </a:t>
            </a:r>
            <a:r>
              <a:rPr lang="pt-BR" dirty="0" err="1"/>
              <a:t>the</a:t>
            </a:r>
            <a:r>
              <a:rPr lang="pt-BR" dirty="0"/>
              <a:t> </a:t>
            </a:r>
            <a:r>
              <a:rPr lang="pt-BR" dirty="0" err="1"/>
              <a:t>Inception</a:t>
            </a:r>
            <a:r>
              <a:rPr lang="pt-BR" dirty="0"/>
              <a:t> </a:t>
            </a:r>
            <a:r>
              <a:rPr lang="pt-BR" dirty="0" err="1"/>
              <a:t>Architecture</a:t>
            </a:r>
            <a:r>
              <a:rPr lang="pt-BR" dirty="0"/>
              <a:t> for Computer Vision”. </a:t>
            </a:r>
            <a:r>
              <a:rPr lang="pt-BR" dirty="0" err="1"/>
              <a:t>In:Proceedings</a:t>
            </a:r>
            <a:r>
              <a:rPr lang="pt-BR" dirty="0"/>
              <a:t> </a:t>
            </a:r>
            <a:r>
              <a:rPr lang="pt-BR" dirty="0" err="1"/>
              <a:t>of</a:t>
            </a:r>
            <a:r>
              <a:rPr lang="pt-BR" dirty="0"/>
              <a:t> </a:t>
            </a:r>
            <a:r>
              <a:rPr lang="pt-BR" dirty="0" err="1"/>
              <a:t>the</a:t>
            </a:r>
            <a:r>
              <a:rPr lang="pt-BR" dirty="0"/>
              <a:t> IEEE Computer Society </a:t>
            </a:r>
            <a:r>
              <a:rPr lang="pt-BR" dirty="0" err="1"/>
              <a:t>Conference</a:t>
            </a:r>
            <a:r>
              <a:rPr lang="pt-BR" dirty="0"/>
              <a:t> </a:t>
            </a:r>
            <a:r>
              <a:rPr lang="pt-BR" dirty="0" err="1"/>
              <a:t>on</a:t>
            </a:r>
            <a:r>
              <a:rPr lang="pt-BR" dirty="0"/>
              <a:t> Computer Vision </a:t>
            </a:r>
            <a:r>
              <a:rPr lang="pt-BR" dirty="0" err="1"/>
              <a:t>and</a:t>
            </a:r>
            <a:r>
              <a:rPr lang="pt-BR" dirty="0"/>
              <a:t> </a:t>
            </a:r>
            <a:r>
              <a:rPr lang="pt-BR" dirty="0" err="1"/>
              <a:t>Pattern</a:t>
            </a:r>
            <a:r>
              <a:rPr lang="pt-BR" dirty="0"/>
              <a:t> </a:t>
            </a:r>
            <a:r>
              <a:rPr lang="pt-BR" dirty="0" err="1"/>
              <a:t>Recognition</a:t>
            </a:r>
            <a:r>
              <a:rPr lang="pt-BR" dirty="0"/>
              <a:t>, v. 2016-December, pp. 2818–2826, 2016.</a:t>
            </a:r>
          </a:p>
          <a:p>
            <a:pPr marL="0" indent="0">
              <a:lnSpc>
                <a:spcPct val="170000"/>
              </a:lnSpc>
              <a:buNone/>
            </a:pPr>
            <a:r>
              <a:rPr lang="en-US" dirty="0"/>
              <a:t>[6] HOCHREITER, S., SCHMIDHUBER, J., “Long Short-Term Memory”, Neural Computation, v. 9, n. 8, pp. 1735–1780, 1997.</a:t>
            </a:r>
          </a:p>
          <a:p>
            <a:pPr marL="0" indent="0">
              <a:lnSpc>
                <a:spcPct val="170000"/>
              </a:lnSpc>
              <a:buNone/>
            </a:pPr>
            <a:r>
              <a:rPr lang="pt-BR" dirty="0"/>
              <a:t>[7] CARREIRA, J., ZISSERMAN, A., “Quo </a:t>
            </a:r>
            <a:r>
              <a:rPr lang="pt-BR" dirty="0" err="1"/>
              <a:t>Vadis</a:t>
            </a:r>
            <a:r>
              <a:rPr lang="pt-BR" dirty="0"/>
              <a:t>, </a:t>
            </a:r>
            <a:r>
              <a:rPr lang="pt-BR" dirty="0" err="1"/>
              <a:t>action</a:t>
            </a:r>
            <a:r>
              <a:rPr lang="pt-BR" dirty="0"/>
              <a:t> </a:t>
            </a:r>
            <a:r>
              <a:rPr lang="pt-BR" dirty="0" err="1"/>
              <a:t>recognition</a:t>
            </a:r>
            <a:r>
              <a:rPr lang="pt-BR" dirty="0"/>
              <a:t>? A new </a:t>
            </a:r>
            <a:r>
              <a:rPr lang="pt-BR" dirty="0" err="1"/>
              <a:t>model</a:t>
            </a:r>
            <a:r>
              <a:rPr lang="pt-BR" dirty="0"/>
              <a:t> </a:t>
            </a:r>
            <a:r>
              <a:rPr lang="pt-BR" dirty="0" err="1"/>
              <a:t>and</a:t>
            </a:r>
            <a:r>
              <a:rPr lang="pt-BR" dirty="0"/>
              <a:t> </a:t>
            </a:r>
            <a:r>
              <a:rPr lang="pt-BR" dirty="0" err="1"/>
              <a:t>the</a:t>
            </a:r>
            <a:r>
              <a:rPr lang="pt-BR" dirty="0"/>
              <a:t> </a:t>
            </a:r>
            <a:r>
              <a:rPr lang="pt-BR" dirty="0" err="1"/>
              <a:t>kinetics</a:t>
            </a:r>
            <a:r>
              <a:rPr lang="pt-BR" dirty="0"/>
              <a:t> </a:t>
            </a:r>
            <a:r>
              <a:rPr lang="pt-BR" dirty="0" err="1"/>
              <a:t>dataset</a:t>
            </a:r>
            <a:r>
              <a:rPr lang="pt-BR" dirty="0"/>
              <a:t>”, </a:t>
            </a:r>
            <a:r>
              <a:rPr lang="pt-BR" dirty="0" err="1"/>
              <a:t>Proceedings</a:t>
            </a:r>
            <a:r>
              <a:rPr lang="pt-BR" dirty="0"/>
              <a:t> - 30th IEEE </a:t>
            </a:r>
            <a:r>
              <a:rPr lang="pt-BR" dirty="0" err="1"/>
              <a:t>Conference</a:t>
            </a:r>
            <a:r>
              <a:rPr lang="pt-BR" dirty="0"/>
              <a:t> </a:t>
            </a:r>
            <a:r>
              <a:rPr lang="pt-BR" dirty="0" err="1"/>
              <a:t>on</a:t>
            </a:r>
            <a:r>
              <a:rPr lang="pt-BR" dirty="0"/>
              <a:t> Computer Vision </a:t>
            </a:r>
            <a:r>
              <a:rPr lang="pt-BR" dirty="0" err="1"/>
              <a:t>and</a:t>
            </a:r>
            <a:r>
              <a:rPr lang="pt-BR" dirty="0"/>
              <a:t> </a:t>
            </a:r>
            <a:r>
              <a:rPr lang="pt-BR" dirty="0" err="1"/>
              <a:t>Pattern</a:t>
            </a:r>
            <a:r>
              <a:rPr lang="pt-BR" dirty="0"/>
              <a:t> </a:t>
            </a:r>
            <a:r>
              <a:rPr lang="pt-BR" dirty="0" err="1"/>
              <a:t>Recognition</a:t>
            </a:r>
            <a:r>
              <a:rPr lang="pt-BR" dirty="0"/>
              <a:t>, CVPR 2017, v. 2017-Janua, pp. 4724–4733, 2017.</a:t>
            </a:r>
            <a:endParaRPr lang="en-US" dirty="0"/>
          </a:p>
          <a:p>
            <a:pPr marL="0" indent="0">
              <a:buNone/>
            </a:pPr>
            <a:endParaRPr lang="pt-BR" dirty="0"/>
          </a:p>
        </p:txBody>
      </p:sp>
    </p:spTree>
    <p:extLst>
      <p:ext uri="{BB962C8B-B14F-4D97-AF65-F5344CB8AC3E}">
        <p14:creationId xmlns:p14="http://schemas.microsoft.com/office/powerpoint/2010/main" val="138240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BDB003-8BF0-4E16-8D91-33B77A814827}"/>
              </a:ext>
            </a:extLst>
          </p:cNvPr>
          <p:cNvSpPr>
            <a:spLocks noGrp="1"/>
          </p:cNvSpPr>
          <p:nvPr>
            <p:ph type="title"/>
          </p:nvPr>
        </p:nvSpPr>
        <p:spPr/>
        <p:txBody>
          <a:bodyPr/>
          <a:lstStyle/>
          <a:p>
            <a:r>
              <a:rPr lang="pt-BR" dirty="0"/>
              <a:t>Teoria</a:t>
            </a:r>
          </a:p>
        </p:txBody>
      </p:sp>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normAutofit/>
          </a:bodyPr>
          <a:lstStyle/>
          <a:p>
            <a:endParaRPr lang="pt-BR" sz="3200" dirty="0"/>
          </a:p>
          <a:p>
            <a:r>
              <a:rPr lang="pt-BR" sz="3200" dirty="0"/>
              <a:t>Introdução ao Aprendizado de Máquina.</a:t>
            </a:r>
          </a:p>
          <a:p>
            <a:endParaRPr lang="pt-BR" sz="3200" dirty="0"/>
          </a:p>
          <a:p>
            <a:pPr marL="0" indent="0">
              <a:buNone/>
            </a:pPr>
            <a:endParaRPr lang="pt-BR" sz="3200" dirty="0"/>
          </a:p>
          <a:p>
            <a:r>
              <a:rPr lang="pt-BR" sz="3200" dirty="0"/>
              <a:t>Redes Neurais Convolucionais e Recorrentes.</a:t>
            </a:r>
          </a:p>
        </p:txBody>
      </p:sp>
    </p:spTree>
    <p:extLst>
      <p:ext uri="{BB962C8B-B14F-4D97-AF65-F5344CB8AC3E}">
        <p14:creationId xmlns:p14="http://schemas.microsoft.com/office/powerpoint/2010/main" val="130269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152082C-304D-4B91-A193-69E3F4636D28}"/>
              </a:ext>
            </a:extLst>
          </p:cNvPr>
          <p:cNvSpPr>
            <a:spLocks noGrp="1"/>
          </p:cNvSpPr>
          <p:nvPr>
            <p:ph idx="1"/>
          </p:nvPr>
        </p:nvSpPr>
        <p:spPr/>
        <p:txBody>
          <a:bodyPr/>
          <a:lstStyle/>
          <a:p>
            <a:pPr marL="0" indent="0">
              <a:buNone/>
            </a:pPr>
            <a:r>
              <a:rPr lang="pt-BR" dirty="0"/>
              <a:t>Introdução ao Aprendizado de Máquina</a:t>
            </a:r>
          </a:p>
          <a:p>
            <a:pPr marL="0" indent="0">
              <a:buNone/>
            </a:pPr>
            <a:endParaRPr lang="pt-BR" dirty="0"/>
          </a:p>
          <a:p>
            <a:r>
              <a:rPr lang="pt-BR" dirty="0"/>
              <a:t>Aprendizado Supervisionado</a:t>
            </a:r>
          </a:p>
          <a:p>
            <a:endParaRPr lang="pt-BR" dirty="0"/>
          </a:p>
          <a:p>
            <a:r>
              <a:rPr lang="pt-BR" dirty="0"/>
              <a:t>Aprendizado Não-supervisionado</a:t>
            </a:r>
          </a:p>
          <a:p>
            <a:endParaRPr lang="pt-BR" dirty="0"/>
          </a:p>
          <a:p>
            <a:r>
              <a:rPr lang="pt-BR" dirty="0"/>
              <a:t>Aprendizado por reforço</a:t>
            </a:r>
          </a:p>
        </p:txBody>
      </p:sp>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 name="Conector reto 5">
            <a:extLst>
              <a:ext uri="{FF2B5EF4-FFF2-40B4-BE49-F238E27FC236}">
                <a16:creationId xmlns:a16="http://schemas.microsoft.com/office/drawing/2014/main" id="{528F20E1-33C7-4697-A98F-AA14CFBB25D4}"/>
              </a:ext>
            </a:extLst>
          </p:cNvPr>
          <p:cNvCxnSpPr/>
          <p:nvPr/>
        </p:nvCxnSpPr>
        <p:spPr>
          <a:xfrm>
            <a:off x="1138989" y="3224463"/>
            <a:ext cx="4154906"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4865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a:extLst>
              <a:ext uri="{FF2B5EF4-FFF2-40B4-BE49-F238E27FC236}">
                <a16:creationId xmlns:a16="http://schemas.microsoft.com/office/drawing/2014/main" id="{5062C56B-F1F5-40C6-9E39-73F147A34DAA}"/>
              </a:ext>
            </a:extLst>
          </p:cNvPr>
          <p:cNvPicPr>
            <a:picLocks noChangeAspect="1"/>
          </p:cNvPicPr>
          <p:nvPr/>
        </p:nvPicPr>
        <p:blipFill>
          <a:blip r:embed="rId3">
            <a:alphaModFix/>
          </a:blip>
          <a:stretch>
            <a:fillRect/>
          </a:stretch>
        </p:blipFill>
        <p:spPr>
          <a:xfrm>
            <a:off x="3427245" y="3431151"/>
            <a:ext cx="1200150" cy="1428750"/>
          </a:xfrm>
          <a:prstGeom prst="rect">
            <a:avLst/>
          </a:prstGeom>
        </p:spPr>
      </p:pic>
      <p:pic>
        <p:nvPicPr>
          <p:cNvPr id="8" name="Imagem 7">
            <a:extLst>
              <a:ext uri="{FF2B5EF4-FFF2-40B4-BE49-F238E27FC236}">
                <a16:creationId xmlns:a16="http://schemas.microsoft.com/office/drawing/2014/main" id="{E0C608DD-1FAA-49DA-8F7B-724AE4A63065}"/>
              </a:ext>
            </a:extLst>
          </p:cNvPr>
          <p:cNvPicPr>
            <a:picLocks noChangeAspect="1"/>
          </p:cNvPicPr>
          <p:nvPr/>
        </p:nvPicPr>
        <p:blipFill>
          <a:blip r:embed="rId4">
            <a:alphaModFix/>
          </a:blip>
          <a:stretch>
            <a:fillRect/>
          </a:stretch>
        </p:blipFill>
        <p:spPr>
          <a:xfrm>
            <a:off x="2913521" y="2713371"/>
            <a:ext cx="1019175" cy="1095375"/>
          </a:xfrm>
          <a:prstGeom prst="rect">
            <a:avLst/>
          </a:prstGeom>
        </p:spPr>
      </p:pic>
      <p:pic>
        <p:nvPicPr>
          <p:cNvPr id="7" name="Imagem 6">
            <a:extLst>
              <a:ext uri="{FF2B5EF4-FFF2-40B4-BE49-F238E27FC236}">
                <a16:creationId xmlns:a16="http://schemas.microsoft.com/office/drawing/2014/main" id="{5A3853F4-2EC9-42C5-9095-8B34AF5CD090}"/>
              </a:ext>
            </a:extLst>
          </p:cNvPr>
          <p:cNvPicPr>
            <a:picLocks noChangeAspect="1"/>
          </p:cNvPicPr>
          <p:nvPr/>
        </p:nvPicPr>
        <p:blipFill>
          <a:blip r:embed="rId5">
            <a:alphaModFix/>
          </a:blip>
          <a:stretch>
            <a:fillRect/>
          </a:stretch>
        </p:blipFill>
        <p:spPr>
          <a:xfrm>
            <a:off x="806115" y="2684796"/>
            <a:ext cx="2200275" cy="1104900"/>
          </a:xfrm>
          <a:prstGeom prst="rect">
            <a:avLst/>
          </a:prstGeom>
        </p:spPr>
      </p:pic>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6" name="Imagem 5">
            <a:extLst>
              <a:ext uri="{FF2B5EF4-FFF2-40B4-BE49-F238E27FC236}">
                <a16:creationId xmlns:a16="http://schemas.microsoft.com/office/drawing/2014/main" id="{ED57A2E9-75ED-4FB9-A453-C578D5C32F9D}"/>
              </a:ext>
            </a:extLst>
          </p:cNvPr>
          <p:cNvPicPr>
            <a:picLocks noChangeAspect="1"/>
          </p:cNvPicPr>
          <p:nvPr/>
        </p:nvPicPr>
        <p:blipFill>
          <a:blip r:embed="rId6"/>
          <a:stretch>
            <a:fillRect/>
          </a:stretch>
        </p:blipFill>
        <p:spPr>
          <a:xfrm>
            <a:off x="6280485" y="2848768"/>
            <a:ext cx="5438775" cy="2305050"/>
          </a:xfrm>
          <a:prstGeom prst="rect">
            <a:avLst/>
          </a:prstGeom>
        </p:spPr>
      </p:pic>
      <p:pic>
        <p:nvPicPr>
          <p:cNvPr id="16" name="Imagem 15">
            <a:extLst>
              <a:ext uri="{FF2B5EF4-FFF2-40B4-BE49-F238E27FC236}">
                <a16:creationId xmlns:a16="http://schemas.microsoft.com/office/drawing/2014/main" id="{BC5D02AE-1FBF-459D-AD53-6CB9505AA0AB}"/>
              </a:ext>
            </a:extLst>
          </p:cNvPr>
          <p:cNvPicPr>
            <a:picLocks noChangeAspect="1"/>
          </p:cNvPicPr>
          <p:nvPr/>
        </p:nvPicPr>
        <p:blipFill>
          <a:blip r:embed="rId7">
            <a:alphaModFix/>
          </a:blip>
          <a:stretch>
            <a:fillRect/>
          </a:stretch>
        </p:blipFill>
        <p:spPr>
          <a:xfrm>
            <a:off x="838200" y="2605881"/>
            <a:ext cx="5410200" cy="2790825"/>
          </a:xfrm>
          <a:prstGeom prst="rect">
            <a:avLst/>
          </a:prstGeom>
        </p:spPr>
      </p:pic>
    </p:spTree>
    <p:extLst>
      <p:ext uri="{BB962C8B-B14F-4D97-AF65-F5344CB8AC3E}">
        <p14:creationId xmlns:p14="http://schemas.microsoft.com/office/powerpoint/2010/main" val="106210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825625"/>
            <a:ext cx="10515600" cy="4351338"/>
          </a:xfrm>
        </p:spPr>
        <p:txBody>
          <a:bodyPr/>
          <a:lstStyle/>
          <a:p>
            <a:pPr marL="0" indent="0" algn="ctr">
              <a:buNone/>
            </a:pPr>
            <a:r>
              <a:rPr lang="pt-BR" sz="3600" dirty="0"/>
              <a:t>Modelos de Redes Neurais Convolucionais</a:t>
            </a:r>
          </a:p>
          <a:p>
            <a:pPr marL="0" indent="0">
              <a:buNone/>
            </a:pPr>
            <a:endParaRPr lang="pt-BR" dirty="0"/>
          </a:p>
          <a:p>
            <a:r>
              <a:rPr lang="pt-BR" dirty="0"/>
              <a:t>VGG16</a:t>
            </a:r>
          </a:p>
          <a:p>
            <a:endParaRPr lang="pt-BR" dirty="0"/>
          </a:p>
          <a:p>
            <a:r>
              <a:rPr lang="pt-BR" dirty="0"/>
              <a:t>ResNet50</a:t>
            </a:r>
          </a:p>
          <a:p>
            <a:endParaRPr lang="pt-BR" dirty="0"/>
          </a:p>
          <a:p>
            <a:r>
              <a:rPr lang="pt-BR" dirty="0"/>
              <a:t>InceptionV3</a:t>
            </a:r>
          </a:p>
        </p:txBody>
      </p:sp>
    </p:spTree>
    <p:extLst>
      <p:ext uri="{BB962C8B-B14F-4D97-AF65-F5344CB8AC3E}">
        <p14:creationId xmlns:p14="http://schemas.microsoft.com/office/powerpoint/2010/main" val="1700519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fade">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animEffect transition="in" filter="fade">
                                      <p:cBhvr>
                                        <p:cTn id="1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4C848A1B-2E2F-4BD6-AE4F-3F02418C5B73}"/>
              </a:ext>
            </a:extLst>
          </p:cNvPr>
          <p:cNvSpPr txBox="1">
            <a:spLocks/>
          </p:cNvSpPr>
          <p:nvPr/>
        </p:nvSpPr>
        <p:spPr>
          <a:xfrm>
            <a:off x="838200" y="278523"/>
            <a:ext cx="10515600" cy="8831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pt-BR" dirty="0"/>
              <a:t>Teoria</a:t>
            </a:r>
          </a:p>
        </p:txBody>
      </p:sp>
      <p:cxnSp>
        <p:nvCxnSpPr>
          <p:cNvPr id="5" name="Conector reto 4">
            <a:extLst>
              <a:ext uri="{FF2B5EF4-FFF2-40B4-BE49-F238E27FC236}">
                <a16:creationId xmlns:a16="http://schemas.microsoft.com/office/drawing/2014/main" id="{8FF56249-DF51-4B34-8F5A-A174D04530DD}"/>
              </a:ext>
            </a:extLst>
          </p:cNvPr>
          <p:cNvCxnSpPr/>
          <p:nvPr/>
        </p:nvCxnSpPr>
        <p:spPr>
          <a:xfrm>
            <a:off x="1006928" y="1166616"/>
            <a:ext cx="10178143" cy="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F3271B8B-3F90-4DF4-B1CF-2C9CFA418412}"/>
              </a:ext>
            </a:extLst>
          </p:cNvPr>
          <p:cNvSpPr>
            <a:spLocks noGrp="1"/>
          </p:cNvSpPr>
          <p:nvPr>
            <p:ph idx="1"/>
          </p:nvPr>
        </p:nvSpPr>
        <p:spPr>
          <a:xfrm>
            <a:off x="838200" y="1299411"/>
            <a:ext cx="10515600" cy="4877552"/>
          </a:xfrm>
        </p:spPr>
        <p:txBody>
          <a:bodyPr/>
          <a:lstStyle/>
          <a:p>
            <a:pPr marL="0" indent="0" algn="ctr">
              <a:buNone/>
            </a:pPr>
            <a:r>
              <a:rPr lang="pt-BR" sz="3600" dirty="0"/>
              <a:t>VGG16</a:t>
            </a:r>
            <a:endParaRPr lang="pt-BR" dirty="0"/>
          </a:p>
        </p:txBody>
      </p:sp>
      <p:pic>
        <p:nvPicPr>
          <p:cNvPr id="6" name="Imagem 5">
            <a:extLst>
              <a:ext uri="{FF2B5EF4-FFF2-40B4-BE49-F238E27FC236}">
                <a16:creationId xmlns:a16="http://schemas.microsoft.com/office/drawing/2014/main" id="{7D85ABFC-96A1-4CF7-8158-FBA70AC19B3D}"/>
              </a:ext>
            </a:extLst>
          </p:cNvPr>
          <p:cNvPicPr>
            <a:picLocks noChangeAspect="1"/>
          </p:cNvPicPr>
          <p:nvPr/>
        </p:nvPicPr>
        <p:blipFill>
          <a:blip r:embed="rId3"/>
          <a:stretch>
            <a:fillRect/>
          </a:stretch>
        </p:blipFill>
        <p:spPr>
          <a:xfrm>
            <a:off x="2400299" y="2049106"/>
            <a:ext cx="7391400" cy="3962400"/>
          </a:xfrm>
          <a:prstGeom prst="rect">
            <a:avLst/>
          </a:prstGeom>
        </p:spPr>
      </p:pic>
      <p:grpSp>
        <p:nvGrpSpPr>
          <p:cNvPr id="10" name="Agrupar 9">
            <a:extLst>
              <a:ext uri="{FF2B5EF4-FFF2-40B4-BE49-F238E27FC236}">
                <a16:creationId xmlns:a16="http://schemas.microsoft.com/office/drawing/2014/main" id="{E2A2095A-51A5-4060-94E8-14D776738B18}"/>
              </a:ext>
            </a:extLst>
          </p:cNvPr>
          <p:cNvGrpSpPr/>
          <p:nvPr/>
        </p:nvGrpSpPr>
        <p:grpSpPr>
          <a:xfrm>
            <a:off x="4091055" y="5978953"/>
            <a:ext cx="3108031" cy="600524"/>
            <a:chOff x="2958940" y="6473093"/>
            <a:chExt cx="5205984" cy="946536"/>
          </a:xfrm>
        </p:grpSpPr>
        <p:sp>
          <p:nvSpPr>
            <p:cNvPr id="8" name="Chave Esquerda 7">
              <a:extLst>
                <a:ext uri="{FF2B5EF4-FFF2-40B4-BE49-F238E27FC236}">
                  <a16:creationId xmlns:a16="http://schemas.microsoft.com/office/drawing/2014/main" id="{6CFB5361-8185-44A0-A19F-3206525A96AF}"/>
                </a:ext>
              </a:extLst>
            </p:cNvPr>
            <p:cNvSpPr/>
            <p:nvPr/>
          </p:nvSpPr>
          <p:spPr>
            <a:xfrm rot="16200000">
              <a:off x="5321290" y="4110743"/>
              <a:ext cx="481284" cy="5205984"/>
            </a:xfrm>
            <a:prstGeom prst="leftBrace">
              <a:avLst>
                <a:gd name="adj1" fmla="val 268913"/>
                <a:gd name="adj2" fmla="val 4498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CaixaDeTexto 8">
              <a:extLst>
                <a:ext uri="{FF2B5EF4-FFF2-40B4-BE49-F238E27FC236}">
                  <a16:creationId xmlns:a16="http://schemas.microsoft.com/office/drawing/2014/main" id="{FA2D0058-1A52-4D41-968D-42B6002A6D15}"/>
                </a:ext>
              </a:extLst>
            </p:cNvPr>
            <p:cNvSpPr txBox="1"/>
            <p:nvPr/>
          </p:nvSpPr>
          <p:spPr>
            <a:xfrm>
              <a:off x="2958940" y="6934516"/>
              <a:ext cx="4768376" cy="485113"/>
            </a:xfrm>
            <a:prstGeom prst="rect">
              <a:avLst/>
            </a:prstGeom>
            <a:noFill/>
          </p:spPr>
          <p:txBody>
            <a:bodyPr wrap="square" rtlCol="0">
              <a:spAutoFit/>
            </a:bodyPr>
            <a:lstStyle/>
            <a:p>
              <a:pPr algn="ctr"/>
              <a:r>
                <a:rPr lang="pt-BR" sz="1400" b="1" dirty="0"/>
                <a:t>Extrator de Características</a:t>
              </a:r>
              <a:endParaRPr lang="en-US" sz="1400" b="1" dirty="0"/>
            </a:p>
          </p:txBody>
        </p:sp>
      </p:grpSp>
      <p:grpSp>
        <p:nvGrpSpPr>
          <p:cNvPr id="11" name="Agrupar 10">
            <a:extLst>
              <a:ext uri="{FF2B5EF4-FFF2-40B4-BE49-F238E27FC236}">
                <a16:creationId xmlns:a16="http://schemas.microsoft.com/office/drawing/2014/main" id="{8B5DB4B7-F888-4DC1-9220-E8E9CFA86FD8}"/>
              </a:ext>
            </a:extLst>
          </p:cNvPr>
          <p:cNvGrpSpPr/>
          <p:nvPr/>
        </p:nvGrpSpPr>
        <p:grpSpPr>
          <a:xfrm>
            <a:off x="7207009" y="6011506"/>
            <a:ext cx="2241791" cy="600524"/>
            <a:chOff x="2958940" y="6473093"/>
            <a:chExt cx="5205984" cy="946536"/>
          </a:xfrm>
        </p:grpSpPr>
        <p:sp>
          <p:nvSpPr>
            <p:cNvPr id="12" name="Chave Esquerda 11">
              <a:extLst>
                <a:ext uri="{FF2B5EF4-FFF2-40B4-BE49-F238E27FC236}">
                  <a16:creationId xmlns:a16="http://schemas.microsoft.com/office/drawing/2014/main" id="{13138A11-4567-49DA-94E8-57C6F4C4E839}"/>
                </a:ext>
              </a:extLst>
            </p:cNvPr>
            <p:cNvSpPr/>
            <p:nvPr/>
          </p:nvSpPr>
          <p:spPr>
            <a:xfrm rot="16200000">
              <a:off x="5321290" y="4110743"/>
              <a:ext cx="481284" cy="5205984"/>
            </a:xfrm>
            <a:prstGeom prst="leftBrace">
              <a:avLst>
                <a:gd name="adj1" fmla="val 268913"/>
                <a:gd name="adj2" fmla="val 4498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CaixaDeTexto 12">
              <a:extLst>
                <a:ext uri="{FF2B5EF4-FFF2-40B4-BE49-F238E27FC236}">
                  <a16:creationId xmlns:a16="http://schemas.microsoft.com/office/drawing/2014/main" id="{1D3D0360-4255-4AF6-99ED-3849BD258EF7}"/>
                </a:ext>
              </a:extLst>
            </p:cNvPr>
            <p:cNvSpPr txBox="1"/>
            <p:nvPr/>
          </p:nvSpPr>
          <p:spPr>
            <a:xfrm>
              <a:off x="2958940" y="6934516"/>
              <a:ext cx="4768376" cy="485113"/>
            </a:xfrm>
            <a:prstGeom prst="rect">
              <a:avLst/>
            </a:prstGeom>
            <a:noFill/>
          </p:spPr>
          <p:txBody>
            <a:bodyPr wrap="square" rtlCol="0">
              <a:spAutoFit/>
            </a:bodyPr>
            <a:lstStyle/>
            <a:p>
              <a:pPr algn="ctr"/>
              <a:r>
                <a:rPr lang="pt-BR" sz="1400" b="1" dirty="0"/>
                <a:t>Camadas FC</a:t>
              </a:r>
              <a:endParaRPr lang="en-US" sz="1400" b="1" dirty="0"/>
            </a:p>
          </p:txBody>
        </p:sp>
      </p:grpSp>
    </p:spTree>
    <p:extLst>
      <p:ext uri="{BB962C8B-B14F-4D97-AF65-F5344CB8AC3E}">
        <p14:creationId xmlns:p14="http://schemas.microsoft.com/office/powerpoint/2010/main" val="33353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3517</TotalTime>
  <Words>4762</Words>
  <Application>Microsoft Office PowerPoint</Application>
  <PresentationFormat>Widescreen</PresentationFormat>
  <Paragraphs>328</Paragraphs>
  <Slides>45</Slides>
  <Notes>43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45</vt:i4>
      </vt:variant>
    </vt:vector>
  </HeadingPairs>
  <TitlesOfParts>
    <vt:vector size="50" baseType="lpstr">
      <vt:lpstr>Arial</vt:lpstr>
      <vt:lpstr>Calibri</vt:lpstr>
      <vt:lpstr>Calibri Light</vt:lpstr>
      <vt:lpstr>Wingdings</vt:lpstr>
      <vt:lpstr>Tema do Office</vt:lpstr>
      <vt:lpstr>Sound Pressure Estimation Method Using Traffic Cameras and Convolutional Neural Networks</vt:lpstr>
      <vt:lpstr>Apresentação do PowerPoint</vt:lpstr>
      <vt:lpstr>Apresentação do PowerPoint</vt:lpstr>
      <vt:lpstr>Apresentação do PowerPoint</vt:lpstr>
      <vt:lpstr>Teoria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Metodologia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Resultados</vt:lpstr>
      <vt:lpstr>Apresentação do PowerPoint</vt:lpstr>
      <vt:lpstr>Apresentação do PowerPoint</vt:lpstr>
      <vt:lpstr>Apresentação do PowerPoint</vt:lpstr>
      <vt:lpstr>Apresentação do PowerPoint</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 Pressure Estimation Method Using Traffic Cameras and Convolutional Neural Networks</dc:title>
  <dc:creator>matheus lima</dc:creator>
  <cp:lastModifiedBy>matheus lima</cp:lastModifiedBy>
  <cp:revision>378</cp:revision>
  <dcterms:created xsi:type="dcterms:W3CDTF">2021-01-25T16:48:30Z</dcterms:created>
  <dcterms:modified xsi:type="dcterms:W3CDTF">2021-02-05T02:33:26Z</dcterms:modified>
</cp:coreProperties>
</file>